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8.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9.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0.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1.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4.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702" r:id="rId3"/>
    <p:sldMasterId id="2147483732" r:id="rId4"/>
    <p:sldMasterId id="2147483750" r:id="rId5"/>
    <p:sldMasterId id="2147483762" r:id="rId6"/>
    <p:sldMasterId id="2147483774" r:id="rId7"/>
    <p:sldMasterId id="2147483780" r:id="rId8"/>
    <p:sldMasterId id="2147483786" r:id="rId9"/>
    <p:sldMasterId id="2147483792" r:id="rId10"/>
    <p:sldMasterId id="2147483804" r:id="rId11"/>
    <p:sldMasterId id="2147483810" r:id="rId12"/>
    <p:sldMasterId id="2147483816" r:id="rId13"/>
    <p:sldMasterId id="2147483822" r:id="rId14"/>
    <p:sldMasterId id="2147483828" r:id="rId15"/>
    <p:sldMasterId id="2147483840" r:id="rId16"/>
    <p:sldMasterId id="2147483846" r:id="rId17"/>
    <p:sldMasterId id="2147483852" r:id="rId18"/>
    <p:sldMasterId id="2147483858" r:id="rId19"/>
  </p:sldMasterIdLst>
  <p:notesMasterIdLst>
    <p:notesMasterId r:id="rId63"/>
  </p:notesMasterIdLst>
  <p:sldIdLst>
    <p:sldId id="256" r:id="rId20"/>
    <p:sldId id="257" r:id="rId21"/>
    <p:sldId id="340" r:id="rId22"/>
    <p:sldId id="263" r:id="rId23"/>
    <p:sldId id="374" r:id="rId24"/>
    <p:sldId id="341" r:id="rId25"/>
    <p:sldId id="342" r:id="rId26"/>
    <p:sldId id="343" r:id="rId27"/>
    <p:sldId id="408" r:id="rId28"/>
    <p:sldId id="349" r:id="rId29"/>
    <p:sldId id="351" r:id="rId30"/>
    <p:sldId id="353" r:id="rId31"/>
    <p:sldId id="345" r:id="rId32"/>
    <p:sldId id="347" r:id="rId33"/>
    <p:sldId id="352" r:id="rId34"/>
    <p:sldId id="354" r:id="rId35"/>
    <p:sldId id="355" r:id="rId36"/>
    <p:sldId id="356" r:id="rId37"/>
    <p:sldId id="321" r:id="rId38"/>
    <p:sldId id="358" r:id="rId39"/>
    <p:sldId id="359" r:id="rId40"/>
    <p:sldId id="361" r:id="rId41"/>
    <p:sldId id="375" r:id="rId42"/>
    <p:sldId id="376" r:id="rId43"/>
    <p:sldId id="377" r:id="rId44"/>
    <p:sldId id="380" r:id="rId45"/>
    <p:sldId id="378" r:id="rId46"/>
    <p:sldId id="379" r:id="rId47"/>
    <p:sldId id="381" r:id="rId48"/>
    <p:sldId id="382" r:id="rId49"/>
    <p:sldId id="383" r:id="rId50"/>
    <p:sldId id="384" r:id="rId51"/>
    <p:sldId id="385" r:id="rId52"/>
    <p:sldId id="386" r:id="rId53"/>
    <p:sldId id="387" r:id="rId54"/>
    <p:sldId id="400" r:id="rId55"/>
    <p:sldId id="401" r:id="rId56"/>
    <p:sldId id="402" r:id="rId57"/>
    <p:sldId id="403" r:id="rId58"/>
    <p:sldId id="404" r:id="rId59"/>
    <p:sldId id="405" r:id="rId60"/>
    <p:sldId id="407" r:id="rId61"/>
    <p:sldId id="320" r:id="rId62"/>
  </p:sldIdLst>
  <p:sldSz cx="20104100" cy="12566650"/>
  <p:notesSz cx="20104100" cy="1256665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610"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61" Type="http://schemas.openxmlformats.org/officeDocument/2006/relationships/slide" Target="slides/slide42.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tableStyles" Target="tableStyles.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628650"/>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11387138" y="0"/>
            <a:ext cx="8712200" cy="628650"/>
          </a:xfrm>
          <a:prstGeom prst="rect">
            <a:avLst/>
          </a:prstGeom>
        </p:spPr>
        <p:txBody>
          <a:bodyPr vert="horz" lIns="91440" tIns="45720" rIns="91440" bIns="45720" rtlCol="0"/>
          <a:lstStyle>
            <a:lvl1pPr algn="r">
              <a:defRPr sz="1200"/>
            </a:lvl1pPr>
          </a:lstStyle>
          <a:p>
            <a:fld id="{16F536EE-3BE5-4C8C-86CE-9D0A41FB90BE}" type="datetimeFigureOut">
              <a:rPr lang="sl-SI" smtClean="0"/>
              <a:t>13.09.2017</a:t>
            </a:fld>
            <a:endParaRPr lang="sl-SI"/>
          </a:p>
        </p:txBody>
      </p:sp>
      <p:sp>
        <p:nvSpPr>
          <p:cNvPr id="4" name="Slide Image Placeholder 3"/>
          <p:cNvSpPr>
            <a:spLocks noGrp="1" noRot="1" noChangeAspect="1"/>
          </p:cNvSpPr>
          <p:nvPr>
            <p:ph type="sldImg" idx="2"/>
          </p:nvPr>
        </p:nvSpPr>
        <p:spPr>
          <a:xfrm>
            <a:off x="6283325" y="942975"/>
            <a:ext cx="7537450" cy="47117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2009775" y="5969000"/>
            <a:ext cx="16084550" cy="56546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11936413"/>
            <a:ext cx="8712200" cy="628650"/>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11387138" y="11936413"/>
            <a:ext cx="8712200" cy="628650"/>
          </a:xfrm>
          <a:prstGeom prst="rect">
            <a:avLst/>
          </a:prstGeom>
        </p:spPr>
        <p:txBody>
          <a:bodyPr vert="horz" lIns="91440" tIns="45720" rIns="91440" bIns="45720" rtlCol="0" anchor="b"/>
          <a:lstStyle>
            <a:lvl1pPr algn="r">
              <a:defRPr sz="1200"/>
            </a:lvl1pPr>
          </a:lstStyle>
          <a:p>
            <a:fld id="{40111E48-0AE2-4A9A-91FB-0129CF5359A1}" type="slidenum">
              <a:rPr lang="sl-SI" smtClean="0"/>
              <a:t>‹#›</a:t>
            </a:fld>
            <a:endParaRPr lang="sl-SI"/>
          </a:p>
        </p:txBody>
      </p:sp>
    </p:spTree>
    <p:extLst>
      <p:ext uri="{BB962C8B-B14F-4D97-AF65-F5344CB8AC3E}">
        <p14:creationId xmlns:p14="http://schemas.microsoft.com/office/powerpoint/2010/main" val="94129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895661"/>
            <a:ext cx="17088485" cy="26389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7037324"/>
            <a:ext cx="14072869" cy="31416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9/13/2017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566742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895661"/>
            <a:ext cx="17088485" cy="26389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7037324"/>
            <a:ext cx="14072869" cy="31416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756843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288306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sz="half" idx="2"/>
          </p:nvPr>
        </p:nvSpPr>
        <p:spPr>
          <a:xfrm>
            <a:off x="1005205" y="2890329"/>
            <a:ext cx="8745283" cy="829398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890329"/>
            <a:ext cx="8745283" cy="829398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720852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183417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19078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895661"/>
            <a:ext cx="17088485" cy="26389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7037324"/>
            <a:ext cx="14072869" cy="31416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540729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91390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sz="half" idx="2"/>
          </p:nvPr>
        </p:nvSpPr>
        <p:spPr>
          <a:xfrm>
            <a:off x="1005205" y="2890329"/>
            <a:ext cx="8745283" cy="829398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890329"/>
            <a:ext cx="8745283" cy="829398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244563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227490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9/13/2017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71948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895661"/>
            <a:ext cx="17088485" cy="26389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7037324"/>
            <a:ext cx="14072869" cy="31416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354602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042405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sz="half" idx="2"/>
          </p:nvPr>
        </p:nvSpPr>
        <p:spPr>
          <a:xfrm>
            <a:off x="1005205" y="2890329"/>
            <a:ext cx="8745283" cy="829398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890329"/>
            <a:ext cx="8745283" cy="829398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966778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237918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619992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895661"/>
            <a:ext cx="17088485" cy="26389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7037324"/>
            <a:ext cx="14072869" cy="31416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418939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840963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sz="half" idx="2"/>
          </p:nvPr>
        </p:nvSpPr>
        <p:spPr>
          <a:xfrm>
            <a:off x="1005205" y="2890329"/>
            <a:ext cx="8745283" cy="829398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890329"/>
            <a:ext cx="8745283" cy="829398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8750029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55033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sz="half" idx="2"/>
          </p:nvPr>
        </p:nvSpPr>
        <p:spPr>
          <a:xfrm>
            <a:off x="1005205" y="2890329"/>
            <a:ext cx="8745283" cy="829398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890329"/>
            <a:ext cx="8745283" cy="829398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9/13/2017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8416159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895661"/>
            <a:ext cx="17088485" cy="26389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7037324"/>
            <a:ext cx="14072869" cy="31416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097914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9563931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sz="half" idx="2"/>
          </p:nvPr>
        </p:nvSpPr>
        <p:spPr>
          <a:xfrm>
            <a:off x="1005205" y="2890329"/>
            <a:ext cx="8745283" cy="829398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890329"/>
            <a:ext cx="8745283" cy="829398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2218065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990764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2873966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895661"/>
            <a:ext cx="17088485" cy="26389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7037324"/>
            <a:ext cx="14072869" cy="31416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9320414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5483929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sz="half" idx="2"/>
          </p:nvPr>
        </p:nvSpPr>
        <p:spPr>
          <a:xfrm>
            <a:off x="1005205" y="2890329"/>
            <a:ext cx="8745283" cy="829398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890329"/>
            <a:ext cx="8745283" cy="829398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05314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821411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9/13/2017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3155591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895661"/>
            <a:ext cx="17088485" cy="26389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7037324"/>
            <a:ext cx="14072869" cy="31416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045733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0391286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sz="half" idx="2"/>
          </p:nvPr>
        </p:nvSpPr>
        <p:spPr>
          <a:xfrm>
            <a:off x="1005205" y="2890329"/>
            <a:ext cx="8745283" cy="829398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890329"/>
            <a:ext cx="8745283" cy="829398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1843601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5209326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377593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895661"/>
            <a:ext cx="17088485" cy="26389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7037324"/>
            <a:ext cx="14072869" cy="31416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48931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6648897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sz="half" idx="2"/>
          </p:nvPr>
        </p:nvSpPr>
        <p:spPr>
          <a:xfrm>
            <a:off x="1005205" y="2890329"/>
            <a:ext cx="8745283" cy="829398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890329"/>
            <a:ext cx="8745283" cy="829398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2292771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109817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9/13/2017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0371080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895661"/>
            <a:ext cx="17088485" cy="26389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7037324"/>
            <a:ext cx="14072869" cy="31416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4230559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401600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sz="half" idx="2"/>
          </p:nvPr>
        </p:nvSpPr>
        <p:spPr>
          <a:xfrm>
            <a:off x="1005205" y="2890329"/>
            <a:ext cx="8745283" cy="829398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890329"/>
            <a:ext cx="8745283" cy="829398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395304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9818265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8771553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895661"/>
            <a:ext cx="17088485" cy="26389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7037324"/>
            <a:ext cx="14072869" cy="31416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176878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1180964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sz="half" idx="2"/>
          </p:nvPr>
        </p:nvSpPr>
        <p:spPr>
          <a:xfrm>
            <a:off x="1005205" y="2890329"/>
            <a:ext cx="8745283" cy="829398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890329"/>
            <a:ext cx="8745283" cy="829398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2869558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70444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895661"/>
            <a:ext cx="17088485" cy="26389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7037324"/>
            <a:ext cx="14072869" cy="31416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895903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0356257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895661"/>
            <a:ext cx="17088485" cy="26389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7037324"/>
            <a:ext cx="14072869" cy="31416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8143130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521530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sz="half" idx="2"/>
          </p:nvPr>
        </p:nvSpPr>
        <p:spPr>
          <a:xfrm>
            <a:off x="1005205" y="2890329"/>
            <a:ext cx="8745283" cy="829398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890329"/>
            <a:ext cx="8745283" cy="829398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3714507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2610697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2824108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895661"/>
            <a:ext cx="17088485" cy="26389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7037324"/>
            <a:ext cx="14072869" cy="31416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958940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787503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sz="half" idx="2"/>
          </p:nvPr>
        </p:nvSpPr>
        <p:spPr>
          <a:xfrm>
            <a:off x="1005205" y="2890329"/>
            <a:ext cx="8745283" cy="829398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890329"/>
            <a:ext cx="8745283" cy="829398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7192721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18811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842799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1181394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895661"/>
            <a:ext cx="17088485" cy="26389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7037324"/>
            <a:ext cx="14072869" cy="31416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0029916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3258597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sz="half" idx="2"/>
          </p:nvPr>
        </p:nvSpPr>
        <p:spPr>
          <a:xfrm>
            <a:off x="1005205" y="2890329"/>
            <a:ext cx="8745283" cy="829398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890329"/>
            <a:ext cx="8745283" cy="829398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2975951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957930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1717316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895661"/>
            <a:ext cx="17088485" cy="26389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7037324"/>
            <a:ext cx="14072869" cy="31416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3353212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4677850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sz="half" idx="2"/>
          </p:nvPr>
        </p:nvSpPr>
        <p:spPr>
          <a:xfrm>
            <a:off x="1005205" y="2890329"/>
            <a:ext cx="8745283" cy="829398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890329"/>
            <a:ext cx="8745283" cy="829398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807043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237022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sz="half" idx="2"/>
          </p:nvPr>
        </p:nvSpPr>
        <p:spPr>
          <a:xfrm>
            <a:off x="1005205" y="2890329"/>
            <a:ext cx="8745283" cy="829398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890329"/>
            <a:ext cx="8745283" cy="829398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1722672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2257838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895661"/>
            <a:ext cx="17088485" cy="26389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7037324"/>
            <a:ext cx="14072869" cy="31416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0534551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1528548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sz="half" idx="2"/>
          </p:nvPr>
        </p:nvSpPr>
        <p:spPr>
          <a:xfrm>
            <a:off x="1005205" y="2890329"/>
            <a:ext cx="8745283" cy="829398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890329"/>
            <a:ext cx="8745283" cy="829398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1315479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9167025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042535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895661"/>
            <a:ext cx="17088485" cy="26389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7037324"/>
            <a:ext cx="14072869" cy="31416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1919483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965515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sz="half" idx="2"/>
          </p:nvPr>
        </p:nvSpPr>
        <p:spPr>
          <a:xfrm>
            <a:off x="1005205" y="2890329"/>
            <a:ext cx="8745283" cy="829398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890329"/>
            <a:ext cx="8745283" cy="829398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6878524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95954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6198706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0227040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895661"/>
            <a:ext cx="17088485" cy="26389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7037324"/>
            <a:ext cx="14072869" cy="31416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8610537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9855578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sz="half" idx="2"/>
          </p:nvPr>
        </p:nvSpPr>
        <p:spPr>
          <a:xfrm>
            <a:off x="1005205" y="2890329"/>
            <a:ext cx="8745283" cy="829398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890329"/>
            <a:ext cx="8745283" cy="829398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9802574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50" b="1" i="0">
                <a:solidFill>
                  <a:srgbClr val="6D6E7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4320434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880795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10.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heme" Target="../theme/theme11.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theme" Target="../theme/theme12.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theme" Target="../theme/theme13.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theme" Target="../theme/theme14.xml"/><Relationship Id="rId5" Type="http://schemas.openxmlformats.org/officeDocument/2006/relationships/slideLayout" Target="../slideLayouts/slideLayout70.xml"/><Relationship Id="rId4" Type="http://schemas.openxmlformats.org/officeDocument/2006/relationships/slideLayout" Target="../slideLayouts/slideLayout69.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theme" Target="../theme/theme15.xml"/><Relationship Id="rId5" Type="http://schemas.openxmlformats.org/officeDocument/2006/relationships/slideLayout" Target="../slideLayouts/slideLayout75.xml"/><Relationship Id="rId4" Type="http://schemas.openxmlformats.org/officeDocument/2006/relationships/slideLayout" Target="../slideLayouts/slideLayout74.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theme" Target="../theme/theme16.xml"/><Relationship Id="rId5" Type="http://schemas.openxmlformats.org/officeDocument/2006/relationships/slideLayout" Target="../slideLayouts/slideLayout80.xml"/><Relationship Id="rId4" Type="http://schemas.openxmlformats.org/officeDocument/2006/relationships/slideLayout" Target="../slideLayouts/slideLayout79.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theme" Target="../theme/theme17.xml"/><Relationship Id="rId5" Type="http://schemas.openxmlformats.org/officeDocument/2006/relationships/slideLayout" Target="../slideLayouts/slideLayout85.xml"/><Relationship Id="rId4" Type="http://schemas.openxmlformats.org/officeDocument/2006/relationships/slideLayout" Target="../slideLayouts/slideLayout84.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8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theme" Target="../theme/theme18.xml"/><Relationship Id="rId5" Type="http://schemas.openxmlformats.org/officeDocument/2006/relationships/slideLayout" Target="../slideLayouts/slideLayout90.xml"/><Relationship Id="rId4" Type="http://schemas.openxmlformats.org/officeDocument/2006/relationships/slideLayout" Target="../slideLayouts/slideLayout89.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93.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theme" Target="../theme/theme19.xml"/><Relationship Id="rId5" Type="http://schemas.openxmlformats.org/officeDocument/2006/relationships/slideLayout" Target="../slideLayouts/slideLayout95.xml"/><Relationship Id="rId4" Type="http://schemas.openxmlformats.org/officeDocument/2006/relationships/slideLayout" Target="../slideLayouts/slideLayout9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5.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6.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7.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8.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9.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34388" y="2911188"/>
            <a:ext cx="18035322" cy="758825"/>
          </a:xfrm>
          <a:prstGeom prst="rect">
            <a:avLst/>
          </a:prstGeom>
        </p:spPr>
        <p:txBody>
          <a:bodyPr wrap="square" lIns="0" tIns="0" rIns="0" bIns="0">
            <a:spAutoFit/>
          </a:bodyPr>
          <a:lstStyle>
            <a:lvl1pPr>
              <a:defRPr sz="5750" b="1" i="0">
                <a:solidFill>
                  <a:srgbClr val="6D6E71"/>
                </a:solidFill>
                <a:latin typeface="Arial"/>
                <a:cs typeface="Arial"/>
              </a:defRPr>
            </a:lvl1pPr>
          </a:lstStyle>
          <a:p>
            <a:endParaRPr/>
          </a:p>
        </p:txBody>
      </p:sp>
      <p:sp>
        <p:nvSpPr>
          <p:cNvPr id="3" name="Holder 3"/>
          <p:cNvSpPr>
            <a:spLocks noGrp="1"/>
          </p:cNvSpPr>
          <p:nvPr>
            <p:ph type="body" idx="1"/>
          </p:nvPr>
        </p:nvSpPr>
        <p:spPr>
          <a:xfrm>
            <a:off x="1034388" y="5630798"/>
            <a:ext cx="18035322" cy="473773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1686984"/>
            <a:ext cx="6433311" cy="62833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1686984"/>
            <a:ext cx="4623943" cy="62833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9/13/2017</a:t>
            </a:fld>
            <a:endParaRPr lang="en-US"/>
          </a:p>
        </p:txBody>
      </p:sp>
      <p:sp>
        <p:nvSpPr>
          <p:cNvPr id="6" name="Holder 6"/>
          <p:cNvSpPr>
            <a:spLocks noGrp="1"/>
          </p:cNvSpPr>
          <p:nvPr>
            <p:ph type="sldNum" sz="quarter" idx="7"/>
          </p:nvPr>
        </p:nvSpPr>
        <p:spPr>
          <a:xfrm>
            <a:off x="14474952" y="11686984"/>
            <a:ext cx="4623943" cy="62833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34388" y="2911188"/>
            <a:ext cx="18035322" cy="758825"/>
          </a:xfrm>
          <a:prstGeom prst="rect">
            <a:avLst/>
          </a:prstGeom>
        </p:spPr>
        <p:txBody>
          <a:bodyPr wrap="square" lIns="0" tIns="0" rIns="0" bIns="0">
            <a:spAutoFit/>
          </a:bodyPr>
          <a:lstStyle>
            <a:lvl1pPr>
              <a:defRPr sz="5750" b="1" i="0">
                <a:solidFill>
                  <a:srgbClr val="6D6E71"/>
                </a:solidFill>
                <a:latin typeface="Arial"/>
                <a:cs typeface="Arial"/>
              </a:defRPr>
            </a:lvl1pPr>
          </a:lstStyle>
          <a:p>
            <a:endParaRPr/>
          </a:p>
        </p:txBody>
      </p:sp>
      <p:sp>
        <p:nvSpPr>
          <p:cNvPr id="3" name="Holder 3"/>
          <p:cNvSpPr>
            <a:spLocks noGrp="1"/>
          </p:cNvSpPr>
          <p:nvPr>
            <p:ph type="body" idx="1"/>
          </p:nvPr>
        </p:nvSpPr>
        <p:spPr>
          <a:xfrm>
            <a:off x="1034388" y="5630798"/>
            <a:ext cx="18035322" cy="473773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1686984"/>
            <a:ext cx="6433311" cy="628332"/>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1005205" y="11686984"/>
            <a:ext cx="4623943" cy="62833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a:xfrm>
            <a:off x="14474952" y="11686984"/>
            <a:ext cx="4623943" cy="62833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82878828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34388" y="2911188"/>
            <a:ext cx="18035322" cy="758825"/>
          </a:xfrm>
          <a:prstGeom prst="rect">
            <a:avLst/>
          </a:prstGeom>
        </p:spPr>
        <p:txBody>
          <a:bodyPr wrap="square" lIns="0" tIns="0" rIns="0" bIns="0">
            <a:spAutoFit/>
          </a:bodyPr>
          <a:lstStyle>
            <a:lvl1pPr>
              <a:defRPr sz="5750" b="1" i="0">
                <a:solidFill>
                  <a:srgbClr val="6D6E71"/>
                </a:solidFill>
                <a:latin typeface="Arial"/>
                <a:cs typeface="Arial"/>
              </a:defRPr>
            </a:lvl1pPr>
          </a:lstStyle>
          <a:p>
            <a:endParaRPr/>
          </a:p>
        </p:txBody>
      </p:sp>
      <p:sp>
        <p:nvSpPr>
          <p:cNvPr id="3" name="Holder 3"/>
          <p:cNvSpPr>
            <a:spLocks noGrp="1"/>
          </p:cNvSpPr>
          <p:nvPr>
            <p:ph type="body" idx="1"/>
          </p:nvPr>
        </p:nvSpPr>
        <p:spPr>
          <a:xfrm>
            <a:off x="1034388" y="5630798"/>
            <a:ext cx="18035322" cy="473773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1686984"/>
            <a:ext cx="6433311" cy="628332"/>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1005205" y="11686984"/>
            <a:ext cx="4623943" cy="62833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a:xfrm>
            <a:off x="14474952" y="11686984"/>
            <a:ext cx="4623943" cy="62833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37431042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34388" y="2911188"/>
            <a:ext cx="18035322" cy="758825"/>
          </a:xfrm>
          <a:prstGeom prst="rect">
            <a:avLst/>
          </a:prstGeom>
        </p:spPr>
        <p:txBody>
          <a:bodyPr wrap="square" lIns="0" tIns="0" rIns="0" bIns="0">
            <a:spAutoFit/>
          </a:bodyPr>
          <a:lstStyle>
            <a:lvl1pPr>
              <a:defRPr sz="5750" b="1" i="0">
                <a:solidFill>
                  <a:srgbClr val="6D6E71"/>
                </a:solidFill>
                <a:latin typeface="Arial"/>
                <a:cs typeface="Arial"/>
              </a:defRPr>
            </a:lvl1pPr>
          </a:lstStyle>
          <a:p>
            <a:endParaRPr/>
          </a:p>
        </p:txBody>
      </p:sp>
      <p:sp>
        <p:nvSpPr>
          <p:cNvPr id="3" name="Holder 3"/>
          <p:cNvSpPr>
            <a:spLocks noGrp="1"/>
          </p:cNvSpPr>
          <p:nvPr>
            <p:ph type="body" idx="1"/>
          </p:nvPr>
        </p:nvSpPr>
        <p:spPr>
          <a:xfrm>
            <a:off x="1034388" y="5630798"/>
            <a:ext cx="18035322" cy="473773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1686984"/>
            <a:ext cx="6433311" cy="628332"/>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1005205" y="11686984"/>
            <a:ext cx="4623943" cy="62833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a:xfrm>
            <a:off x="14474952" y="11686984"/>
            <a:ext cx="4623943" cy="62833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55748452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34388" y="2911188"/>
            <a:ext cx="18035322" cy="758825"/>
          </a:xfrm>
          <a:prstGeom prst="rect">
            <a:avLst/>
          </a:prstGeom>
        </p:spPr>
        <p:txBody>
          <a:bodyPr wrap="square" lIns="0" tIns="0" rIns="0" bIns="0">
            <a:spAutoFit/>
          </a:bodyPr>
          <a:lstStyle>
            <a:lvl1pPr>
              <a:defRPr sz="5750" b="1" i="0">
                <a:solidFill>
                  <a:srgbClr val="6D6E71"/>
                </a:solidFill>
                <a:latin typeface="Arial"/>
                <a:cs typeface="Arial"/>
              </a:defRPr>
            </a:lvl1pPr>
          </a:lstStyle>
          <a:p>
            <a:endParaRPr/>
          </a:p>
        </p:txBody>
      </p:sp>
      <p:sp>
        <p:nvSpPr>
          <p:cNvPr id="3" name="Holder 3"/>
          <p:cNvSpPr>
            <a:spLocks noGrp="1"/>
          </p:cNvSpPr>
          <p:nvPr>
            <p:ph type="body" idx="1"/>
          </p:nvPr>
        </p:nvSpPr>
        <p:spPr>
          <a:xfrm>
            <a:off x="1034388" y="5630798"/>
            <a:ext cx="18035322" cy="473773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1686984"/>
            <a:ext cx="6433311" cy="628332"/>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1005205" y="11686984"/>
            <a:ext cx="4623943" cy="62833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a:xfrm>
            <a:off x="14474952" y="11686984"/>
            <a:ext cx="4623943" cy="62833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85124362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34388" y="2911188"/>
            <a:ext cx="18035322" cy="758825"/>
          </a:xfrm>
          <a:prstGeom prst="rect">
            <a:avLst/>
          </a:prstGeom>
        </p:spPr>
        <p:txBody>
          <a:bodyPr wrap="square" lIns="0" tIns="0" rIns="0" bIns="0">
            <a:spAutoFit/>
          </a:bodyPr>
          <a:lstStyle>
            <a:lvl1pPr>
              <a:defRPr sz="5750" b="1" i="0">
                <a:solidFill>
                  <a:srgbClr val="6D6E71"/>
                </a:solidFill>
                <a:latin typeface="Arial"/>
                <a:cs typeface="Arial"/>
              </a:defRPr>
            </a:lvl1pPr>
          </a:lstStyle>
          <a:p>
            <a:endParaRPr/>
          </a:p>
        </p:txBody>
      </p:sp>
      <p:sp>
        <p:nvSpPr>
          <p:cNvPr id="3" name="Holder 3"/>
          <p:cNvSpPr>
            <a:spLocks noGrp="1"/>
          </p:cNvSpPr>
          <p:nvPr>
            <p:ph type="body" idx="1"/>
          </p:nvPr>
        </p:nvSpPr>
        <p:spPr>
          <a:xfrm>
            <a:off x="1034388" y="5630798"/>
            <a:ext cx="18035322" cy="473773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1686984"/>
            <a:ext cx="6433311" cy="628332"/>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1005205" y="11686984"/>
            <a:ext cx="4623943" cy="62833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a:xfrm>
            <a:off x="14474952" y="11686984"/>
            <a:ext cx="4623943" cy="62833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72034003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34388" y="2911188"/>
            <a:ext cx="18035322" cy="758825"/>
          </a:xfrm>
          <a:prstGeom prst="rect">
            <a:avLst/>
          </a:prstGeom>
        </p:spPr>
        <p:txBody>
          <a:bodyPr wrap="square" lIns="0" tIns="0" rIns="0" bIns="0">
            <a:spAutoFit/>
          </a:bodyPr>
          <a:lstStyle>
            <a:lvl1pPr>
              <a:defRPr sz="5750" b="1" i="0">
                <a:solidFill>
                  <a:srgbClr val="6D6E71"/>
                </a:solidFill>
                <a:latin typeface="Arial"/>
                <a:cs typeface="Arial"/>
              </a:defRPr>
            </a:lvl1pPr>
          </a:lstStyle>
          <a:p>
            <a:endParaRPr/>
          </a:p>
        </p:txBody>
      </p:sp>
      <p:sp>
        <p:nvSpPr>
          <p:cNvPr id="3" name="Holder 3"/>
          <p:cNvSpPr>
            <a:spLocks noGrp="1"/>
          </p:cNvSpPr>
          <p:nvPr>
            <p:ph type="body" idx="1"/>
          </p:nvPr>
        </p:nvSpPr>
        <p:spPr>
          <a:xfrm>
            <a:off x="1034388" y="5630798"/>
            <a:ext cx="18035322" cy="473773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1686984"/>
            <a:ext cx="6433311" cy="628332"/>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1005205" y="11686984"/>
            <a:ext cx="4623943" cy="62833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a:xfrm>
            <a:off x="14474952" y="11686984"/>
            <a:ext cx="4623943" cy="62833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1147427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34388" y="2911188"/>
            <a:ext cx="18035322" cy="758825"/>
          </a:xfrm>
          <a:prstGeom prst="rect">
            <a:avLst/>
          </a:prstGeom>
        </p:spPr>
        <p:txBody>
          <a:bodyPr wrap="square" lIns="0" tIns="0" rIns="0" bIns="0">
            <a:spAutoFit/>
          </a:bodyPr>
          <a:lstStyle>
            <a:lvl1pPr>
              <a:defRPr sz="5750" b="1" i="0">
                <a:solidFill>
                  <a:srgbClr val="6D6E71"/>
                </a:solidFill>
                <a:latin typeface="Arial"/>
                <a:cs typeface="Arial"/>
              </a:defRPr>
            </a:lvl1pPr>
          </a:lstStyle>
          <a:p>
            <a:endParaRPr/>
          </a:p>
        </p:txBody>
      </p:sp>
      <p:sp>
        <p:nvSpPr>
          <p:cNvPr id="3" name="Holder 3"/>
          <p:cNvSpPr>
            <a:spLocks noGrp="1"/>
          </p:cNvSpPr>
          <p:nvPr>
            <p:ph type="body" idx="1"/>
          </p:nvPr>
        </p:nvSpPr>
        <p:spPr>
          <a:xfrm>
            <a:off x="1034388" y="5630798"/>
            <a:ext cx="18035322" cy="473773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1686984"/>
            <a:ext cx="6433311" cy="628332"/>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1005205" y="11686984"/>
            <a:ext cx="4623943" cy="62833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a:xfrm>
            <a:off x="14474952" y="11686984"/>
            <a:ext cx="4623943" cy="62833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6636016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34388" y="2911188"/>
            <a:ext cx="18035322" cy="758825"/>
          </a:xfrm>
          <a:prstGeom prst="rect">
            <a:avLst/>
          </a:prstGeom>
        </p:spPr>
        <p:txBody>
          <a:bodyPr wrap="square" lIns="0" tIns="0" rIns="0" bIns="0">
            <a:spAutoFit/>
          </a:bodyPr>
          <a:lstStyle>
            <a:lvl1pPr>
              <a:defRPr sz="5750" b="1" i="0">
                <a:solidFill>
                  <a:srgbClr val="6D6E71"/>
                </a:solidFill>
                <a:latin typeface="Arial"/>
                <a:cs typeface="Arial"/>
              </a:defRPr>
            </a:lvl1pPr>
          </a:lstStyle>
          <a:p>
            <a:endParaRPr/>
          </a:p>
        </p:txBody>
      </p:sp>
      <p:sp>
        <p:nvSpPr>
          <p:cNvPr id="3" name="Holder 3"/>
          <p:cNvSpPr>
            <a:spLocks noGrp="1"/>
          </p:cNvSpPr>
          <p:nvPr>
            <p:ph type="body" idx="1"/>
          </p:nvPr>
        </p:nvSpPr>
        <p:spPr>
          <a:xfrm>
            <a:off x="1034388" y="5630798"/>
            <a:ext cx="18035322" cy="473773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1686984"/>
            <a:ext cx="6433311" cy="628332"/>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1005205" y="11686984"/>
            <a:ext cx="4623943" cy="62833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a:xfrm>
            <a:off x="14474952" y="11686984"/>
            <a:ext cx="4623943" cy="62833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423829799"/>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34388" y="2911188"/>
            <a:ext cx="18035322" cy="758825"/>
          </a:xfrm>
          <a:prstGeom prst="rect">
            <a:avLst/>
          </a:prstGeom>
        </p:spPr>
        <p:txBody>
          <a:bodyPr wrap="square" lIns="0" tIns="0" rIns="0" bIns="0">
            <a:spAutoFit/>
          </a:bodyPr>
          <a:lstStyle>
            <a:lvl1pPr>
              <a:defRPr sz="5750" b="1" i="0">
                <a:solidFill>
                  <a:srgbClr val="6D6E71"/>
                </a:solidFill>
                <a:latin typeface="Arial"/>
                <a:cs typeface="Arial"/>
              </a:defRPr>
            </a:lvl1pPr>
          </a:lstStyle>
          <a:p>
            <a:endParaRPr/>
          </a:p>
        </p:txBody>
      </p:sp>
      <p:sp>
        <p:nvSpPr>
          <p:cNvPr id="3" name="Holder 3"/>
          <p:cNvSpPr>
            <a:spLocks noGrp="1"/>
          </p:cNvSpPr>
          <p:nvPr>
            <p:ph type="body" idx="1"/>
          </p:nvPr>
        </p:nvSpPr>
        <p:spPr>
          <a:xfrm>
            <a:off x="1034388" y="5630798"/>
            <a:ext cx="18035322" cy="473773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1686984"/>
            <a:ext cx="6433311" cy="628332"/>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1005205" y="11686984"/>
            <a:ext cx="4623943" cy="62833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a:xfrm>
            <a:off x="14474952" y="11686984"/>
            <a:ext cx="4623943" cy="62833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56327658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34388" y="2911188"/>
            <a:ext cx="18035322" cy="758825"/>
          </a:xfrm>
          <a:prstGeom prst="rect">
            <a:avLst/>
          </a:prstGeom>
        </p:spPr>
        <p:txBody>
          <a:bodyPr wrap="square" lIns="0" tIns="0" rIns="0" bIns="0">
            <a:spAutoFit/>
          </a:bodyPr>
          <a:lstStyle>
            <a:lvl1pPr>
              <a:defRPr sz="5750" b="1" i="0">
                <a:solidFill>
                  <a:srgbClr val="6D6E71"/>
                </a:solidFill>
                <a:latin typeface="Arial"/>
                <a:cs typeface="Arial"/>
              </a:defRPr>
            </a:lvl1pPr>
          </a:lstStyle>
          <a:p>
            <a:endParaRPr/>
          </a:p>
        </p:txBody>
      </p:sp>
      <p:sp>
        <p:nvSpPr>
          <p:cNvPr id="3" name="Holder 3"/>
          <p:cNvSpPr>
            <a:spLocks noGrp="1"/>
          </p:cNvSpPr>
          <p:nvPr>
            <p:ph type="body" idx="1"/>
          </p:nvPr>
        </p:nvSpPr>
        <p:spPr>
          <a:xfrm>
            <a:off x="1034388" y="5630798"/>
            <a:ext cx="18035322" cy="473773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1686984"/>
            <a:ext cx="6433311" cy="628332"/>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1005205" y="11686984"/>
            <a:ext cx="4623943" cy="62833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a:xfrm>
            <a:off x="14474952" y="11686984"/>
            <a:ext cx="4623943" cy="62833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714751411"/>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34388" y="2911188"/>
            <a:ext cx="18035322" cy="758825"/>
          </a:xfrm>
          <a:prstGeom prst="rect">
            <a:avLst/>
          </a:prstGeom>
        </p:spPr>
        <p:txBody>
          <a:bodyPr wrap="square" lIns="0" tIns="0" rIns="0" bIns="0">
            <a:spAutoFit/>
          </a:bodyPr>
          <a:lstStyle>
            <a:lvl1pPr>
              <a:defRPr sz="5750" b="1" i="0">
                <a:solidFill>
                  <a:srgbClr val="6D6E71"/>
                </a:solidFill>
                <a:latin typeface="Arial"/>
                <a:cs typeface="Arial"/>
              </a:defRPr>
            </a:lvl1pPr>
          </a:lstStyle>
          <a:p>
            <a:endParaRPr/>
          </a:p>
        </p:txBody>
      </p:sp>
      <p:sp>
        <p:nvSpPr>
          <p:cNvPr id="3" name="Holder 3"/>
          <p:cNvSpPr>
            <a:spLocks noGrp="1"/>
          </p:cNvSpPr>
          <p:nvPr>
            <p:ph type="body" idx="1"/>
          </p:nvPr>
        </p:nvSpPr>
        <p:spPr>
          <a:xfrm>
            <a:off x="1034388" y="5630798"/>
            <a:ext cx="18035322" cy="473773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1686984"/>
            <a:ext cx="6433311" cy="628332"/>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1005205" y="11686984"/>
            <a:ext cx="4623943" cy="62833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a:xfrm>
            <a:off x="14474952" y="11686984"/>
            <a:ext cx="4623943" cy="62833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20823466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34388" y="2911188"/>
            <a:ext cx="18035322" cy="758825"/>
          </a:xfrm>
          <a:prstGeom prst="rect">
            <a:avLst/>
          </a:prstGeom>
        </p:spPr>
        <p:txBody>
          <a:bodyPr wrap="square" lIns="0" tIns="0" rIns="0" bIns="0">
            <a:spAutoFit/>
          </a:bodyPr>
          <a:lstStyle>
            <a:lvl1pPr>
              <a:defRPr sz="5750" b="1" i="0">
                <a:solidFill>
                  <a:srgbClr val="6D6E71"/>
                </a:solidFill>
                <a:latin typeface="Arial"/>
                <a:cs typeface="Arial"/>
              </a:defRPr>
            </a:lvl1pPr>
          </a:lstStyle>
          <a:p>
            <a:endParaRPr/>
          </a:p>
        </p:txBody>
      </p:sp>
      <p:sp>
        <p:nvSpPr>
          <p:cNvPr id="3" name="Holder 3"/>
          <p:cNvSpPr>
            <a:spLocks noGrp="1"/>
          </p:cNvSpPr>
          <p:nvPr>
            <p:ph type="body" idx="1"/>
          </p:nvPr>
        </p:nvSpPr>
        <p:spPr>
          <a:xfrm>
            <a:off x="1034388" y="5630798"/>
            <a:ext cx="18035322" cy="473773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1686984"/>
            <a:ext cx="6433311" cy="628332"/>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1005205" y="11686984"/>
            <a:ext cx="4623943" cy="62833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a:xfrm>
            <a:off x="14474952" y="11686984"/>
            <a:ext cx="4623943" cy="62833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2611526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34388" y="2911188"/>
            <a:ext cx="18035322" cy="758825"/>
          </a:xfrm>
          <a:prstGeom prst="rect">
            <a:avLst/>
          </a:prstGeom>
        </p:spPr>
        <p:txBody>
          <a:bodyPr wrap="square" lIns="0" tIns="0" rIns="0" bIns="0">
            <a:spAutoFit/>
          </a:bodyPr>
          <a:lstStyle>
            <a:lvl1pPr>
              <a:defRPr sz="5750" b="1" i="0">
                <a:solidFill>
                  <a:srgbClr val="6D6E71"/>
                </a:solidFill>
                <a:latin typeface="Arial"/>
                <a:cs typeface="Arial"/>
              </a:defRPr>
            </a:lvl1pPr>
          </a:lstStyle>
          <a:p>
            <a:endParaRPr/>
          </a:p>
        </p:txBody>
      </p:sp>
      <p:sp>
        <p:nvSpPr>
          <p:cNvPr id="3" name="Holder 3"/>
          <p:cNvSpPr>
            <a:spLocks noGrp="1"/>
          </p:cNvSpPr>
          <p:nvPr>
            <p:ph type="body" idx="1"/>
          </p:nvPr>
        </p:nvSpPr>
        <p:spPr>
          <a:xfrm>
            <a:off x="1034388" y="5630798"/>
            <a:ext cx="18035322" cy="473773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1686984"/>
            <a:ext cx="6433311" cy="628332"/>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1005205" y="11686984"/>
            <a:ext cx="4623943" cy="62833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a:xfrm>
            <a:off x="14474952" y="11686984"/>
            <a:ext cx="4623943" cy="62833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92664527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34388" y="2911188"/>
            <a:ext cx="18035322" cy="758825"/>
          </a:xfrm>
          <a:prstGeom prst="rect">
            <a:avLst/>
          </a:prstGeom>
        </p:spPr>
        <p:txBody>
          <a:bodyPr wrap="square" lIns="0" tIns="0" rIns="0" bIns="0">
            <a:spAutoFit/>
          </a:bodyPr>
          <a:lstStyle>
            <a:lvl1pPr>
              <a:defRPr sz="5750" b="1" i="0">
                <a:solidFill>
                  <a:srgbClr val="6D6E71"/>
                </a:solidFill>
                <a:latin typeface="Arial"/>
                <a:cs typeface="Arial"/>
              </a:defRPr>
            </a:lvl1pPr>
          </a:lstStyle>
          <a:p>
            <a:endParaRPr/>
          </a:p>
        </p:txBody>
      </p:sp>
      <p:sp>
        <p:nvSpPr>
          <p:cNvPr id="3" name="Holder 3"/>
          <p:cNvSpPr>
            <a:spLocks noGrp="1"/>
          </p:cNvSpPr>
          <p:nvPr>
            <p:ph type="body" idx="1"/>
          </p:nvPr>
        </p:nvSpPr>
        <p:spPr>
          <a:xfrm>
            <a:off x="1034388" y="5630798"/>
            <a:ext cx="18035322" cy="473773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1686984"/>
            <a:ext cx="6433311" cy="628332"/>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1005205" y="11686984"/>
            <a:ext cx="4623943" cy="62833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a:xfrm>
            <a:off x="14474952" y="11686984"/>
            <a:ext cx="4623943" cy="62833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24128192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34388" y="2911188"/>
            <a:ext cx="18035322" cy="758825"/>
          </a:xfrm>
          <a:prstGeom prst="rect">
            <a:avLst/>
          </a:prstGeom>
        </p:spPr>
        <p:txBody>
          <a:bodyPr wrap="square" lIns="0" tIns="0" rIns="0" bIns="0">
            <a:spAutoFit/>
          </a:bodyPr>
          <a:lstStyle>
            <a:lvl1pPr>
              <a:defRPr sz="5750" b="1" i="0">
                <a:solidFill>
                  <a:srgbClr val="6D6E71"/>
                </a:solidFill>
                <a:latin typeface="Arial"/>
                <a:cs typeface="Arial"/>
              </a:defRPr>
            </a:lvl1pPr>
          </a:lstStyle>
          <a:p>
            <a:endParaRPr/>
          </a:p>
        </p:txBody>
      </p:sp>
      <p:sp>
        <p:nvSpPr>
          <p:cNvPr id="3" name="Holder 3"/>
          <p:cNvSpPr>
            <a:spLocks noGrp="1"/>
          </p:cNvSpPr>
          <p:nvPr>
            <p:ph type="body" idx="1"/>
          </p:nvPr>
        </p:nvSpPr>
        <p:spPr>
          <a:xfrm>
            <a:off x="1034388" y="5630798"/>
            <a:ext cx="18035322" cy="473773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1686984"/>
            <a:ext cx="6433311" cy="628332"/>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1005205" y="11686984"/>
            <a:ext cx="4623943" cy="62833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a:xfrm>
            <a:off x="14474952" y="11686984"/>
            <a:ext cx="4623943" cy="62833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3723344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34388" y="2911188"/>
            <a:ext cx="18035322" cy="758825"/>
          </a:xfrm>
          <a:prstGeom prst="rect">
            <a:avLst/>
          </a:prstGeom>
        </p:spPr>
        <p:txBody>
          <a:bodyPr wrap="square" lIns="0" tIns="0" rIns="0" bIns="0">
            <a:spAutoFit/>
          </a:bodyPr>
          <a:lstStyle>
            <a:lvl1pPr>
              <a:defRPr sz="5750" b="1" i="0">
                <a:solidFill>
                  <a:srgbClr val="6D6E71"/>
                </a:solidFill>
                <a:latin typeface="Arial"/>
                <a:cs typeface="Arial"/>
              </a:defRPr>
            </a:lvl1pPr>
          </a:lstStyle>
          <a:p>
            <a:endParaRPr/>
          </a:p>
        </p:txBody>
      </p:sp>
      <p:sp>
        <p:nvSpPr>
          <p:cNvPr id="3" name="Holder 3"/>
          <p:cNvSpPr>
            <a:spLocks noGrp="1"/>
          </p:cNvSpPr>
          <p:nvPr>
            <p:ph type="body" idx="1"/>
          </p:nvPr>
        </p:nvSpPr>
        <p:spPr>
          <a:xfrm>
            <a:off x="1034388" y="5630798"/>
            <a:ext cx="18035322" cy="473773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1686984"/>
            <a:ext cx="6433311" cy="628332"/>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1005205" y="11686984"/>
            <a:ext cx="4623943" cy="62833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a:xfrm>
            <a:off x="14474952" y="11686984"/>
            <a:ext cx="4623943" cy="62833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97457568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34388" y="2911188"/>
            <a:ext cx="18035322" cy="758825"/>
          </a:xfrm>
          <a:prstGeom prst="rect">
            <a:avLst/>
          </a:prstGeom>
        </p:spPr>
        <p:txBody>
          <a:bodyPr wrap="square" lIns="0" tIns="0" rIns="0" bIns="0">
            <a:spAutoFit/>
          </a:bodyPr>
          <a:lstStyle>
            <a:lvl1pPr>
              <a:defRPr sz="5750" b="1" i="0">
                <a:solidFill>
                  <a:srgbClr val="6D6E71"/>
                </a:solidFill>
                <a:latin typeface="Arial"/>
                <a:cs typeface="Arial"/>
              </a:defRPr>
            </a:lvl1pPr>
          </a:lstStyle>
          <a:p>
            <a:endParaRPr/>
          </a:p>
        </p:txBody>
      </p:sp>
      <p:sp>
        <p:nvSpPr>
          <p:cNvPr id="3" name="Holder 3"/>
          <p:cNvSpPr>
            <a:spLocks noGrp="1"/>
          </p:cNvSpPr>
          <p:nvPr>
            <p:ph type="body" idx="1"/>
          </p:nvPr>
        </p:nvSpPr>
        <p:spPr>
          <a:xfrm>
            <a:off x="1034388" y="5630798"/>
            <a:ext cx="18035322" cy="473773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1686984"/>
            <a:ext cx="6433311" cy="628332"/>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1005205" y="11686984"/>
            <a:ext cx="4623943" cy="62833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a:xfrm>
            <a:off x="14474952" y="11686984"/>
            <a:ext cx="4623943" cy="62833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58345794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34388" y="2911188"/>
            <a:ext cx="18035322" cy="758825"/>
          </a:xfrm>
          <a:prstGeom prst="rect">
            <a:avLst/>
          </a:prstGeom>
        </p:spPr>
        <p:txBody>
          <a:bodyPr wrap="square" lIns="0" tIns="0" rIns="0" bIns="0">
            <a:spAutoFit/>
          </a:bodyPr>
          <a:lstStyle>
            <a:lvl1pPr>
              <a:defRPr sz="5750" b="1" i="0">
                <a:solidFill>
                  <a:srgbClr val="6D6E71"/>
                </a:solidFill>
                <a:latin typeface="Arial"/>
                <a:cs typeface="Arial"/>
              </a:defRPr>
            </a:lvl1pPr>
          </a:lstStyle>
          <a:p>
            <a:endParaRPr/>
          </a:p>
        </p:txBody>
      </p:sp>
      <p:sp>
        <p:nvSpPr>
          <p:cNvPr id="3" name="Holder 3"/>
          <p:cNvSpPr>
            <a:spLocks noGrp="1"/>
          </p:cNvSpPr>
          <p:nvPr>
            <p:ph type="body" idx="1"/>
          </p:nvPr>
        </p:nvSpPr>
        <p:spPr>
          <a:xfrm>
            <a:off x="1034388" y="5630798"/>
            <a:ext cx="18035322" cy="473773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1686984"/>
            <a:ext cx="6433311" cy="628332"/>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1005205" y="11686984"/>
            <a:ext cx="4623943" cy="62833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9/13/2017</a:t>
            </a:fld>
            <a:endParaRPr lang="en-US">
              <a:solidFill>
                <a:prstClr val="black">
                  <a:tint val="75000"/>
                </a:prstClr>
              </a:solidFill>
            </a:endParaRPr>
          </a:p>
        </p:txBody>
      </p:sp>
      <p:sp>
        <p:nvSpPr>
          <p:cNvPr id="6" name="Holder 6"/>
          <p:cNvSpPr>
            <a:spLocks noGrp="1"/>
          </p:cNvSpPr>
          <p:nvPr>
            <p:ph type="sldNum" sz="quarter" idx="7"/>
          </p:nvPr>
        </p:nvSpPr>
        <p:spPr>
          <a:xfrm>
            <a:off x="14474952" y="11686984"/>
            <a:ext cx="4623943" cy="62833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57560483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2.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52.xml"/><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47.xml"/><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47.xml"/><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47.xml"/><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60.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62.xml"/><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62.xml"/><Relationship Id="rId5" Type="http://schemas.openxmlformats.org/officeDocument/2006/relationships/image" Target="../media/image8.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67.xml"/><Relationship Id="rId5" Type="http://schemas.openxmlformats.org/officeDocument/2006/relationships/image" Target="../media/image8.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72.xml"/><Relationship Id="rId5" Type="http://schemas.openxmlformats.org/officeDocument/2006/relationships/image" Target="../media/image8.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72.xml"/><Relationship Id="rId5" Type="http://schemas.openxmlformats.org/officeDocument/2006/relationships/image" Target="../media/image8.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72.xml"/><Relationship Id="rId5" Type="http://schemas.openxmlformats.org/officeDocument/2006/relationships/image" Target="../media/image8.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80.xml"/><Relationship Id="rId5" Type="http://schemas.openxmlformats.org/officeDocument/2006/relationships/image" Target="../media/image5.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77.xml"/><Relationship Id="rId5" Type="http://schemas.openxmlformats.org/officeDocument/2006/relationships/image" Target="../media/image8.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77.xml"/><Relationship Id="rId5" Type="http://schemas.openxmlformats.org/officeDocument/2006/relationships/image" Target="../media/image8.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7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82.xml"/><Relationship Id="rId5" Type="http://schemas.openxmlformats.org/officeDocument/2006/relationships/image" Target="../media/image8.pn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90.xml"/><Relationship Id="rId5" Type="http://schemas.openxmlformats.org/officeDocument/2006/relationships/image" Target="../media/image5.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92.xml"/><Relationship Id="rId5" Type="http://schemas.openxmlformats.org/officeDocument/2006/relationships/image" Target="../media/image8.pn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giz-dee.s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004473" y="1047088"/>
            <a:ext cx="5052526" cy="2127788"/>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289050" y="3598400"/>
            <a:ext cx="17526000" cy="4514056"/>
          </a:xfrm>
          <a:prstGeom prst="rect">
            <a:avLst/>
          </a:prstGeom>
        </p:spPr>
        <p:txBody>
          <a:bodyPr vert="horz" wrap="square" lIns="0" tIns="0" rIns="0" bIns="0" rtlCol="0">
            <a:spAutoFit/>
          </a:bodyPr>
          <a:lstStyle/>
          <a:p>
            <a:pPr marL="12700">
              <a:lnSpc>
                <a:spcPts val="8810"/>
              </a:lnSpc>
            </a:pPr>
            <a:r>
              <a:rPr lang="sl-SI" sz="7400" b="1" dirty="0">
                <a:solidFill>
                  <a:srgbClr val="6D6E71"/>
                </a:solidFill>
                <a:latin typeface="Arial"/>
                <a:cs typeface="Arial"/>
              </a:rPr>
              <a:t>Brez naprednega  in zanesljivega elektrodistribucijskega sistema ni energetske prihodnosti </a:t>
            </a:r>
          </a:p>
          <a:p>
            <a:pPr marL="12700">
              <a:lnSpc>
                <a:spcPts val="8810"/>
              </a:lnSpc>
            </a:pPr>
            <a:endParaRPr lang="sl-SI" sz="7400" b="1" dirty="0">
              <a:solidFill>
                <a:srgbClr val="6D6E71"/>
              </a:solidFill>
              <a:latin typeface="Arial"/>
              <a:cs typeface="Arial"/>
            </a:endParaRPr>
          </a:p>
        </p:txBody>
      </p:sp>
      <p:sp>
        <p:nvSpPr>
          <p:cNvPr id="4" name="object 4"/>
          <p:cNvSpPr txBox="1"/>
          <p:nvPr/>
        </p:nvSpPr>
        <p:spPr>
          <a:xfrm>
            <a:off x="1289050" y="7502525"/>
            <a:ext cx="15266062" cy="1808187"/>
          </a:xfrm>
          <a:prstGeom prst="rect">
            <a:avLst/>
          </a:prstGeom>
        </p:spPr>
        <p:txBody>
          <a:bodyPr vert="horz" wrap="square" lIns="0" tIns="0" rIns="0" bIns="0" rtlCol="0">
            <a:spAutoFit/>
          </a:bodyPr>
          <a:lstStyle/>
          <a:p>
            <a:pPr marL="12700">
              <a:lnSpc>
                <a:spcPts val="4730"/>
              </a:lnSpc>
            </a:pPr>
            <a:r>
              <a:rPr lang="sl-SI" sz="4100" spc="-5" dirty="0">
                <a:solidFill>
                  <a:srgbClr val="1C6481"/>
                </a:solidFill>
                <a:latin typeface="Arial"/>
                <a:cs typeface="Arial"/>
              </a:rPr>
              <a:t>Pripombe in stališča v zvezi z Energetskim konceptom Republike Slovenije</a:t>
            </a:r>
          </a:p>
          <a:p>
            <a:pPr marL="12700">
              <a:lnSpc>
                <a:spcPts val="4730"/>
              </a:lnSpc>
            </a:pPr>
            <a:endParaRPr sz="4100" dirty="0">
              <a:latin typeface="Arial"/>
              <a:cs typeface="Arial"/>
            </a:endParaRPr>
          </a:p>
        </p:txBody>
      </p:sp>
      <p:sp>
        <p:nvSpPr>
          <p:cNvPr id="5" name="object 5"/>
          <p:cNvSpPr/>
          <p:nvPr/>
        </p:nvSpPr>
        <p:spPr>
          <a:xfrm>
            <a:off x="1061726" y="9424644"/>
            <a:ext cx="17999451" cy="2082030"/>
          </a:xfrm>
          <a:prstGeom prst="rect">
            <a:avLst/>
          </a:prstGeom>
          <a:blipFill>
            <a:blip r:embed="rId4" cstate="print"/>
            <a:stretch>
              <a:fillRect/>
            </a:stretch>
          </a:blipFill>
        </p:spPr>
        <p:txBody>
          <a:bodyPr wrap="square" lIns="0" tIns="0" rIns="0" bIns="0" rtlCol="0"/>
          <a:lstStyle/>
          <a:p>
            <a:endParaRPr/>
          </a:p>
        </p:txBody>
      </p:sp>
      <p:sp>
        <p:nvSpPr>
          <p:cNvPr id="6" name="PoljeZBesedilom 5"/>
          <p:cNvSpPr txBox="1"/>
          <p:nvPr/>
        </p:nvSpPr>
        <p:spPr>
          <a:xfrm>
            <a:off x="2127250" y="10093325"/>
            <a:ext cx="13335000" cy="800219"/>
          </a:xfrm>
          <a:prstGeom prst="rect">
            <a:avLst/>
          </a:prstGeom>
          <a:noFill/>
        </p:spPr>
        <p:txBody>
          <a:bodyPr wrap="square" rtlCol="0">
            <a:spAutoFit/>
          </a:bodyPr>
          <a:lstStyle/>
          <a:p>
            <a:r>
              <a:rPr lang="sl-SI" sz="2800" b="1" spc="-5" dirty="0">
                <a:solidFill>
                  <a:schemeClr val="bg1"/>
                </a:solidFill>
                <a:latin typeface="Arial"/>
                <a:cs typeface="Arial"/>
              </a:rPr>
              <a:t>LJUBLJANA 13. SEPTEMBER 2017</a:t>
            </a:r>
            <a:endParaRPr lang="sl-SI" sz="2800" b="1" dirty="0">
              <a:solidFill>
                <a:schemeClr val="bg1"/>
              </a:solidFill>
              <a:latin typeface="Arial"/>
              <a:cs typeface="Arial"/>
            </a:endParaRPr>
          </a:p>
          <a:p>
            <a:endParaRPr lang="sl-SI"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050" y="966175"/>
            <a:ext cx="11429999" cy="9969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ject 2"/>
          <p:cNvSpPr/>
          <p:nvPr/>
        </p:nvSpPr>
        <p:spPr>
          <a:xfrm>
            <a:off x="18373912" y="11519544"/>
            <a:ext cx="681528" cy="340764"/>
          </a:xfrm>
          <a:prstGeom prst="rect">
            <a:avLst/>
          </a:prstGeom>
          <a:blipFill dpi="0" rotWithShape="1">
            <a:blip r:embed="rId4" cstate="print">
              <a:alphaModFix amt="70000"/>
            </a:blip>
            <a:srcRect/>
            <a:stretch>
              <a:fillRect/>
            </a:stretch>
          </a:blipFill>
        </p:spPr>
        <p:txBody>
          <a:bodyPr wrap="square" lIns="0" tIns="0" rIns="0" bIns="0" rtlCol="0"/>
          <a:lstStyle/>
          <a:p>
            <a:endParaRPr>
              <a:solidFill>
                <a:prstClr val="black"/>
              </a:solidFill>
            </a:endParaRPr>
          </a:p>
        </p:txBody>
      </p:sp>
      <p:sp>
        <p:nvSpPr>
          <p:cNvPr id="3" name="object 3"/>
          <p:cNvSpPr/>
          <p:nvPr/>
        </p:nvSpPr>
        <p:spPr>
          <a:xfrm>
            <a:off x="1057559" y="1047089"/>
            <a:ext cx="17999710" cy="293370"/>
          </a:xfrm>
          <a:custGeom>
            <a:avLst/>
            <a:gdLst/>
            <a:ahLst/>
            <a:cxnLst/>
            <a:rect l="l" t="t" r="r" b="b"/>
            <a:pathLst>
              <a:path w="17999710" h="293369">
                <a:moveTo>
                  <a:pt x="17706267" y="0"/>
                </a:moveTo>
                <a:lnTo>
                  <a:pt x="293184" y="0"/>
                </a:lnTo>
                <a:lnTo>
                  <a:pt x="269139" y="971"/>
                </a:lnTo>
                <a:lnTo>
                  <a:pt x="222728" y="8520"/>
                </a:lnTo>
                <a:lnTo>
                  <a:pt x="179063" y="23039"/>
                </a:lnTo>
                <a:lnTo>
                  <a:pt x="138747" y="43925"/>
                </a:lnTo>
                <a:lnTo>
                  <a:pt x="102383" y="70574"/>
                </a:lnTo>
                <a:lnTo>
                  <a:pt x="70574" y="102383"/>
                </a:lnTo>
                <a:lnTo>
                  <a:pt x="43925" y="138747"/>
                </a:lnTo>
                <a:lnTo>
                  <a:pt x="23039" y="179063"/>
                </a:lnTo>
                <a:lnTo>
                  <a:pt x="8520" y="222728"/>
                </a:lnTo>
                <a:lnTo>
                  <a:pt x="971" y="269139"/>
                </a:lnTo>
                <a:lnTo>
                  <a:pt x="0" y="293184"/>
                </a:lnTo>
                <a:lnTo>
                  <a:pt x="17999451" y="293184"/>
                </a:lnTo>
                <a:lnTo>
                  <a:pt x="17995614" y="245628"/>
                </a:lnTo>
                <a:lnTo>
                  <a:pt x="17984505" y="200515"/>
                </a:lnTo>
                <a:lnTo>
                  <a:pt x="17966727" y="158449"/>
                </a:lnTo>
                <a:lnTo>
                  <a:pt x="17942884" y="120033"/>
                </a:lnTo>
                <a:lnTo>
                  <a:pt x="17913580" y="85871"/>
                </a:lnTo>
                <a:lnTo>
                  <a:pt x="17879418" y="56567"/>
                </a:lnTo>
                <a:lnTo>
                  <a:pt x="17841002" y="32724"/>
                </a:lnTo>
                <a:lnTo>
                  <a:pt x="17798936" y="14946"/>
                </a:lnTo>
                <a:lnTo>
                  <a:pt x="17753823" y="3837"/>
                </a:lnTo>
                <a:lnTo>
                  <a:pt x="17706267" y="0"/>
                </a:lnTo>
                <a:close/>
              </a:path>
            </a:pathLst>
          </a:custGeom>
          <a:solidFill>
            <a:srgbClr val="1C6481"/>
          </a:solidFill>
        </p:spPr>
        <p:txBody>
          <a:bodyPr wrap="square" lIns="0" tIns="0" rIns="0" bIns="0" rtlCol="0"/>
          <a:lstStyle/>
          <a:p>
            <a:endParaRPr>
              <a:solidFill>
                <a:prstClr val="black"/>
              </a:solidFill>
            </a:endParaRPr>
          </a:p>
        </p:txBody>
      </p:sp>
      <p:sp>
        <p:nvSpPr>
          <p:cNvPr id="7" name="object 7"/>
          <p:cNvSpPr/>
          <p:nvPr/>
        </p:nvSpPr>
        <p:spPr>
          <a:xfrm>
            <a:off x="12203816" y="6511925"/>
            <a:ext cx="7900284" cy="3950142"/>
          </a:xfrm>
          <a:prstGeom prst="rect">
            <a:avLst/>
          </a:prstGeom>
          <a:blipFill dpi="0" rotWithShape="1">
            <a:blip r:embed="rId5" cstate="print">
              <a:alphaModFix amt="10000"/>
            </a:blip>
            <a:srcRect/>
            <a:stretch>
              <a:fillRect/>
            </a:stretch>
          </a:blipFill>
        </p:spPr>
        <p:txBody>
          <a:bodyPr wrap="square" lIns="0" tIns="0" rIns="0" bIns="0" rtlCol="0"/>
          <a:lstStyle/>
          <a:p>
            <a:endParaRPr>
              <a:solidFill>
                <a:prstClr val="black"/>
              </a:solidFill>
            </a:endParaRPr>
          </a:p>
        </p:txBody>
      </p:sp>
      <p:sp>
        <p:nvSpPr>
          <p:cNvPr id="8" name="object 8"/>
          <p:cNvSpPr/>
          <p:nvPr/>
        </p:nvSpPr>
        <p:spPr>
          <a:xfrm>
            <a:off x="1047088" y="11287614"/>
            <a:ext cx="13666641" cy="696093"/>
          </a:xfrm>
          <a:prstGeom prst="rect">
            <a:avLst/>
          </a:prstGeom>
          <a:blipFill dpi="0" rotWithShape="1">
            <a:blip r:embed="rId6" cstate="print">
              <a:alphaModFix amt="50000"/>
            </a:blip>
            <a:srcRec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304308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050" y="1546180"/>
            <a:ext cx="10820400" cy="9609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ject 2"/>
          <p:cNvSpPr/>
          <p:nvPr/>
        </p:nvSpPr>
        <p:spPr>
          <a:xfrm>
            <a:off x="18373912" y="11519544"/>
            <a:ext cx="681528" cy="340764"/>
          </a:xfrm>
          <a:prstGeom prst="rect">
            <a:avLst/>
          </a:prstGeom>
          <a:blipFill dpi="0" rotWithShape="1">
            <a:blip r:embed="rId4" cstate="print">
              <a:alphaModFix amt="70000"/>
            </a:blip>
            <a:srcRect/>
            <a:stretch>
              <a:fillRect/>
            </a:stretch>
          </a:blipFill>
        </p:spPr>
        <p:txBody>
          <a:bodyPr wrap="square" lIns="0" tIns="0" rIns="0" bIns="0" rtlCol="0"/>
          <a:lstStyle/>
          <a:p>
            <a:endParaRPr>
              <a:solidFill>
                <a:prstClr val="black"/>
              </a:solidFill>
            </a:endParaRPr>
          </a:p>
        </p:txBody>
      </p:sp>
      <p:sp>
        <p:nvSpPr>
          <p:cNvPr id="3" name="object 3"/>
          <p:cNvSpPr/>
          <p:nvPr/>
        </p:nvSpPr>
        <p:spPr>
          <a:xfrm>
            <a:off x="1057559" y="1047089"/>
            <a:ext cx="17999710" cy="293370"/>
          </a:xfrm>
          <a:custGeom>
            <a:avLst/>
            <a:gdLst/>
            <a:ahLst/>
            <a:cxnLst/>
            <a:rect l="l" t="t" r="r" b="b"/>
            <a:pathLst>
              <a:path w="17999710" h="293369">
                <a:moveTo>
                  <a:pt x="17706267" y="0"/>
                </a:moveTo>
                <a:lnTo>
                  <a:pt x="293184" y="0"/>
                </a:lnTo>
                <a:lnTo>
                  <a:pt x="269139" y="971"/>
                </a:lnTo>
                <a:lnTo>
                  <a:pt x="222728" y="8520"/>
                </a:lnTo>
                <a:lnTo>
                  <a:pt x="179063" y="23039"/>
                </a:lnTo>
                <a:lnTo>
                  <a:pt x="138747" y="43925"/>
                </a:lnTo>
                <a:lnTo>
                  <a:pt x="102383" y="70574"/>
                </a:lnTo>
                <a:lnTo>
                  <a:pt x="70574" y="102383"/>
                </a:lnTo>
                <a:lnTo>
                  <a:pt x="43925" y="138747"/>
                </a:lnTo>
                <a:lnTo>
                  <a:pt x="23039" y="179063"/>
                </a:lnTo>
                <a:lnTo>
                  <a:pt x="8520" y="222728"/>
                </a:lnTo>
                <a:lnTo>
                  <a:pt x="971" y="269139"/>
                </a:lnTo>
                <a:lnTo>
                  <a:pt x="0" y="293184"/>
                </a:lnTo>
                <a:lnTo>
                  <a:pt x="17999451" y="293184"/>
                </a:lnTo>
                <a:lnTo>
                  <a:pt x="17995614" y="245628"/>
                </a:lnTo>
                <a:lnTo>
                  <a:pt x="17984505" y="200515"/>
                </a:lnTo>
                <a:lnTo>
                  <a:pt x="17966727" y="158449"/>
                </a:lnTo>
                <a:lnTo>
                  <a:pt x="17942884" y="120033"/>
                </a:lnTo>
                <a:lnTo>
                  <a:pt x="17913580" y="85871"/>
                </a:lnTo>
                <a:lnTo>
                  <a:pt x="17879418" y="56567"/>
                </a:lnTo>
                <a:lnTo>
                  <a:pt x="17841002" y="32724"/>
                </a:lnTo>
                <a:lnTo>
                  <a:pt x="17798936" y="14946"/>
                </a:lnTo>
                <a:lnTo>
                  <a:pt x="17753823" y="3837"/>
                </a:lnTo>
                <a:lnTo>
                  <a:pt x="17706267" y="0"/>
                </a:lnTo>
                <a:close/>
              </a:path>
            </a:pathLst>
          </a:custGeom>
          <a:solidFill>
            <a:srgbClr val="1C6481"/>
          </a:solidFill>
        </p:spPr>
        <p:txBody>
          <a:bodyPr wrap="square" lIns="0" tIns="0" rIns="0" bIns="0" rtlCol="0"/>
          <a:lstStyle/>
          <a:p>
            <a:endParaRPr>
              <a:solidFill>
                <a:prstClr val="black"/>
              </a:solidFill>
            </a:endParaRPr>
          </a:p>
        </p:txBody>
      </p:sp>
      <p:sp>
        <p:nvSpPr>
          <p:cNvPr id="7" name="object 7"/>
          <p:cNvSpPr/>
          <p:nvPr/>
        </p:nvSpPr>
        <p:spPr>
          <a:xfrm>
            <a:off x="12203815" y="6305947"/>
            <a:ext cx="7900284" cy="3950142"/>
          </a:xfrm>
          <a:prstGeom prst="rect">
            <a:avLst/>
          </a:prstGeom>
          <a:blipFill dpi="0" rotWithShape="1">
            <a:blip r:embed="rId5" cstate="print">
              <a:alphaModFix amt="10000"/>
            </a:blip>
            <a:srcRect/>
            <a:stretch>
              <a:fillRect/>
            </a:stretch>
          </a:blipFill>
        </p:spPr>
        <p:txBody>
          <a:bodyPr wrap="square" lIns="0" tIns="0" rIns="0" bIns="0" rtlCol="0"/>
          <a:lstStyle/>
          <a:p>
            <a:endParaRPr>
              <a:solidFill>
                <a:prstClr val="black"/>
              </a:solidFill>
            </a:endParaRPr>
          </a:p>
        </p:txBody>
      </p:sp>
      <p:sp>
        <p:nvSpPr>
          <p:cNvPr id="8" name="object 8"/>
          <p:cNvSpPr/>
          <p:nvPr/>
        </p:nvSpPr>
        <p:spPr>
          <a:xfrm>
            <a:off x="1047088" y="11287614"/>
            <a:ext cx="13666641" cy="696093"/>
          </a:xfrm>
          <a:prstGeom prst="rect">
            <a:avLst/>
          </a:prstGeom>
          <a:blipFill dpi="0" rotWithShape="1">
            <a:blip r:embed="rId6" cstate="print">
              <a:alphaModFix amt="50000"/>
            </a:blip>
            <a:srcRec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604013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3816" y="1249531"/>
            <a:ext cx="10810092" cy="10300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ject 2"/>
          <p:cNvSpPr/>
          <p:nvPr/>
        </p:nvSpPr>
        <p:spPr>
          <a:xfrm>
            <a:off x="18373912" y="11519544"/>
            <a:ext cx="681528" cy="340764"/>
          </a:xfrm>
          <a:prstGeom prst="rect">
            <a:avLst/>
          </a:prstGeom>
          <a:blipFill dpi="0" rotWithShape="1">
            <a:blip r:embed="rId4" cstate="print">
              <a:alphaModFix amt="70000"/>
            </a:blip>
            <a:srcRect/>
            <a:stretch>
              <a:fillRect/>
            </a:stretch>
          </a:blipFill>
        </p:spPr>
        <p:txBody>
          <a:bodyPr wrap="square" lIns="0" tIns="0" rIns="0" bIns="0" rtlCol="0"/>
          <a:lstStyle/>
          <a:p>
            <a:endParaRPr>
              <a:solidFill>
                <a:prstClr val="black"/>
              </a:solidFill>
            </a:endParaRPr>
          </a:p>
        </p:txBody>
      </p:sp>
      <p:sp>
        <p:nvSpPr>
          <p:cNvPr id="3" name="object 3"/>
          <p:cNvSpPr/>
          <p:nvPr/>
        </p:nvSpPr>
        <p:spPr>
          <a:xfrm>
            <a:off x="1057559" y="1047089"/>
            <a:ext cx="17999710" cy="293370"/>
          </a:xfrm>
          <a:custGeom>
            <a:avLst/>
            <a:gdLst/>
            <a:ahLst/>
            <a:cxnLst/>
            <a:rect l="l" t="t" r="r" b="b"/>
            <a:pathLst>
              <a:path w="17999710" h="293369">
                <a:moveTo>
                  <a:pt x="17706267" y="0"/>
                </a:moveTo>
                <a:lnTo>
                  <a:pt x="293184" y="0"/>
                </a:lnTo>
                <a:lnTo>
                  <a:pt x="269139" y="971"/>
                </a:lnTo>
                <a:lnTo>
                  <a:pt x="222728" y="8520"/>
                </a:lnTo>
                <a:lnTo>
                  <a:pt x="179063" y="23039"/>
                </a:lnTo>
                <a:lnTo>
                  <a:pt x="138747" y="43925"/>
                </a:lnTo>
                <a:lnTo>
                  <a:pt x="102383" y="70574"/>
                </a:lnTo>
                <a:lnTo>
                  <a:pt x="70574" y="102383"/>
                </a:lnTo>
                <a:lnTo>
                  <a:pt x="43925" y="138747"/>
                </a:lnTo>
                <a:lnTo>
                  <a:pt x="23039" y="179063"/>
                </a:lnTo>
                <a:lnTo>
                  <a:pt x="8520" y="222728"/>
                </a:lnTo>
                <a:lnTo>
                  <a:pt x="971" y="269139"/>
                </a:lnTo>
                <a:lnTo>
                  <a:pt x="0" y="293184"/>
                </a:lnTo>
                <a:lnTo>
                  <a:pt x="17999451" y="293184"/>
                </a:lnTo>
                <a:lnTo>
                  <a:pt x="17995614" y="245628"/>
                </a:lnTo>
                <a:lnTo>
                  <a:pt x="17984505" y="200515"/>
                </a:lnTo>
                <a:lnTo>
                  <a:pt x="17966727" y="158449"/>
                </a:lnTo>
                <a:lnTo>
                  <a:pt x="17942884" y="120033"/>
                </a:lnTo>
                <a:lnTo>
                  <a:pt x="17913580" y="85871"/>
                </a:lnTo>
                <a:lnTo>
                  <a:pt x="17879418" y="56567"/>
                </a:lnTo>
                <a:lnTo>
                  <a:pt x="17841002" y="32724"/>
                </a:lnTo>
                <a:lnTo>
                  <a:pt x="17798936" y="14946"/>
                </a:lnTo>
                <a:lnTo>
                  <a:pt x="17753823" y="3837"/>
                </a:lnTo>
                <a:lnTo>
                  <a:pt x="17706267" y="0"/>
                </a:lnTo>
                <a:close/>
              </a:path>
            </a:pathLst>
          </a:custGeom>
          <a:solidFill>
            <a:srgbClr val="1C6481"/>
          </a:solidFill>
        </p:spPr>
        <p:txBody>
          <a:bodyPr wrap="square" lIns="0" tIns="0" rIns="0" bIns="0" rtlCol="0"/>
          <a:lstStyle/>
          <a:p>
            <a:endParaRPr>
              <a:solidFill>
                <a:prstClr val="black"/>
              </a:solidFill>
            </a:endParaRPr>
          </a:p>
        </p:txBody>
      </p:sp>
      <p:sp>
        <p:nvSpPr>
          <p:cNvPr id="7" name="object 7"/>
          <p:cNvSpPr/>
          <p:nvPr/>
        </p:nvSpPr>
        <p:spPr>
          <a:xfrm>
            <a:off x="12203816" y="6359525"/>
            <a:ext cx="7900284" cy="3950142"/>
          </a:xfrm>
          <a:prstGeom prst="rect">
            <a:avLst/>
          </a:prstGeom>
          <a:blipFill dpi="0" rotWithShape="1">
            <a:blip r:embed="rId5" cstate="print">
              <a:alphaModFix amt="10000"/>
            </a:blip>
            <a:srcRect/>
            <a:stretch>
              <a:fillRect/>
            </a:stretch>
          </a:blipFill>
        </p:spPr>
        <p:txBody>
          <a:bodyPr wrap="square" lIns="0" tIns="0" rIns="0" bIns="0" rtlCol="0"/>
          <a:lstStyle/>
          <a:p>
            <a:endParaRPr>
              <a:solidFill>
                <a:prstClr val="black"/>
              </a:solidFill>
            </a:endParaRPr>
          </a:p>
        </p:txBody>
      </p:sp>
      <p:sp>
        <p:nvSpPr>
          <p:cNvPr id="8" name="object 8"/>
          <p:cNvSpPr/>
          <p:nvPr/>
        </p:nvSpPr>
        <p:spPr>
          <a:xfrm>
            <a:off x="1047088" y="11287614"/>
            <a:ext cx="13666641" cy="696093"/>
          </a:xfrm>
          <a:prstGeom prst="rect">
            <a:avLst/>
          </a:prstGeom>
          <a:blipFill dpi="0" rotWithShape="1">
            <a:blip r:embed="rId6" cstate="print">
              <a:alphaModFix amt="50000"/>
            </a:blip>
            <a:srcRec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111529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650" y="1471889"/>
            <a:ext cx="10286999" cy="9694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ject 2"/>
          <p:cNvSpPr/>
          <p:nvPr/>
        </p:nvSpPr>
        <p:spPr>
          <a:xfrm>
            <a:off x="18373912" y="11519544"/>
            <a:ext cx="681528" cy="340764"/>
          </a:xfrm>
          <a:prstGeom prst="rect">
            <a:avLst/>
          </a:prstGeom>
          <a:blipFill dpi="0" rotWithShape="1">
            <a:blip r:embed="rId4" cstate="print">
              <a:alphaModFix amt="70000"/>
            </a:blip>
            <a:srcRect/>
            <a:stretch>
              <a:fillRect/>
            </a:stretch>
          </a:blipFill>
        </p:spPr>
        <p:txBody>
          <a:bodyPr wrap="square" lIns="0" tIns="0" rIns="0" bIns="0" rtlCol="0"/>
          <a:lstStyle/>
          <a:p>
            <a:endParaRPr>
              <a:solidFill>
                <a:prstClr val="black"/>
              </a:solidFill>
            </a:endParaRPr>
          </a:p>
        </p:txBody>
      </p:sp>
      <p:sp>
        <p:nvSpPr>
          <p:cNvPr id="3" name="object 3"/>
          <p:cNvSpPr/>
          <p:nvPr/>
        </p:nvSpPr>
        <p:spPr>
          <a:xfrm>
            <a:off x="1057559" y="1047089"/>
            <a:ext cx="17999710" cy="293370"/>
          </a:xfrm>
          <a:custGeom>
            <a:avLst/>
            <a:gdLst/>
            <a:ahLst/>
            <a:cxnLst/>
            <a:rect l="l" t="t" r="r" b="b"/>
            <a:pathLst>
              <a:path w="17999710" h="293369">
                <a:moveTo>
                  <a:pt x="17706267" y="0"/>
                </a:moveTo>
                <a:lnTo>
                  <a:pt x="293184" y="0"/>
                </a:lnTo>
                <a:lnTo>
                  <a:pt x="269139" y="971"/>
                </a:lnTo>
                <a:lnTo>
                  <a:pt x="222728" y="8520"/>
                </a:lnTo>
                <a:lnTo>
                  <a:pt x="179063" y="23039"/>
                </a:lnTo>
                <a:lnTo>
                  <a:pt x="138747" y="43925"/>
                </a:lnTo>
                <a:lnTo>
                  <a:pt x="102383" y="70574"/>
                </a:lnTo>
                <a:lnTo>
                  <a:pt x="70574" y="102383"/>
                </a:lnTo>
                <a:lnTo>
                  <a:pt x="43925" y="138747"/>
                </a:lnTo>
                <a:lnTo>
                  <a:pt x="23039" y="179063"/>
                </a:lnTo>
                <a:lnTo>
                  <a:pt x="8520" y="222728"/>
                </a:lnTo>
                <a:lnTo>
                  <a:pt x="971" y="269139"/>
                </a:lnTo>
                <a:lnTo>
                  <a:pt x="0" y="293184"/>
                </a:lnTo>
                <a:lnTo>
                  <a:pt x="17999451" y="293184"/>
                </a:lnTo>
                <a:lnTo>
                  <a:pt x="17995614" y="245628"/>
                </a:lnTo>
                <a:lnTo>
                  <a:pt x="17984505" y="200515"/>
                </a:lnTo>
                <a:lnTo>
                  <a:pt x="17966727" y="158449"/>
                </a:lnTo>
                <a:lnTo>
                  <a:pt x="17942884" y="120033"/>
                </a:lnTo>
                <a:lnTo>
                  <a:pt x="17913580" y="85871"/>
                </a:lnTo>
                <a:lnTo>
                  <a:pt x="17879418" y="56567"/>
                </a:lnTo>
                <a:lnTo>
                  <a:pt x="17841002" y="32724"/>
                </a:lnTo>
                <a:lnTo>
                  <a:pt x="17798936" y="14946"/>
                </a:lnTo>
                <a:lnTo>
                  <a:pt x="17753823" y="3837"/>
                </a:lnTo>
                <a:lnTo>
                  <a:pt x="17706267" y="0"/>
                </a:lnTo>
                <a:close/>
              </a:path>
            </a:pathLst>
          </a:custGeom>
          <a:solidFill>
            <a:srgbClr val="1C6481"/>
          </a:solidFill>
        </p:spPr>
        <p:txBody>
          <a:bodyPr wrap="square" lIns="0" tIns="0" rIns="0" bIns="0" rtlCol="0"/>
          <a:lstStyle/>
          <a:p>
            <a:endParaRPr>
              <a:solidFill>
                <a:prstClr val="black"/>
              </a:solidFill>
            </a:endParaRPr>
          </a:p>
        </p:txBody>
      </p:sp>
      <p:sp>
        <p:nvSpPr>
          <p:cNvPr id="7" name="object 7"/>
          <p:cNvSpPr/>
          <p:nvPr/>
        </p:nvSpPr>
        <p:spPr>
          <a:xfrm>
            <a:off x="12203815" y="6305947"/>
            <a:ext cx="7900284" cy="3950142"/>
          </a:xfrm>
          <a:prstGeom prst="rect">
            <a:avLst/>
          </a:prstGeom>
          <a:blipFill dpi="0" rotWithShape="1">
            <a:blip r:embed="rId5" cstate="print">
              <a:alphaModFix amt="10000"/>
            </a:blip>
            <a:srcRect/>
            <a:stretch>
              <a:fillRect/>
            </a:stretch>
          </a:blipFill>
        </p:spPr>
        <p:txBody>
          <a:bodyPr wrap="square" lIns="0" tIns="0" rIns="0" bIns="0" rtlCol="0"/>
          <a:lstStyle/>
          <a:p>
            <a:endParaRPr>
              <a:solidFill>
                <a:prstClr val="black"/>
              </a:solidFill>
            </a:endParaRPr>
          </a:p>
        </p:txBody>
      </p:sp>
      <p:sp>
        <p:nvSpPr>
          <p:cNvPr id="8" name="object 8"/>
          <p:cNvSpPr/>
          <p:nvPr/>
        </p:nvSpPr>
        <p:spPr>
          <a:xfrm>
            <a:off x="1047088" y="11287614"/>
            <a:ext cx="13666641" cy="696093"/>
          </a:xfrm>
          <a:prstGeom prst="rect">
            <a:avLst/>
          </a:prstGeom>
          <a:blipFill dpi="0" rotWithShape="1">
            <a:blip r:embed="rId6" cstate="print">
              <a:alphaModFix amt="50000"/>
            </a:blip>
            <a:srcRec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834351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9370" y="1315860"/>
            <a:ext cx="10429874" cy="10203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ject 2"/>
          <p:cNvSpPr/>
          <p:nvPr/>
        </p:nvSpPr>
        <p:spPr>
          <a:xfrm>
            <a:off x="18373912" y="11519544"/>
            <a:ext cx="681528" cy="340764"/>
          </a:xfrm>
          <a:prstGeom prst="rect">
            <a:avLst/>
          </a:prstGeom>
          <a:blipFill dpi="0" rotWithShape="1">
            <a:blip r:embed="rId4" cstate="print">
              <a:alphaModFix amt="70000"/>
            </a:blip>
            <a:srcRect/>
            <a:stretch>
              <a:fillRect/>
            </a:stretch>
          </a:blipFill>
        </p:spPr>
        <p:txBody>
          <a:bodyPr wrap="square" lIns="0" tIns="0" rIns="0" bIns="0" rtlCol="0"/>
          <a:lstStyle/>
          <a:p>
            <a:endParaRPr>
              <a:solidFill>
                <a:prstClr val="black"/>
              </a:solidFill>
            </a:endParaRPr>
          </a:p>
        </p:txBody>
      </p:sp>
      <p:sp>
        <p:nvSpPr>
          <p:cNvPr id="3" name="object 3"/>
          <p:cNvSpPr/>
          <p:nvPr/>
        </p:nvSpPr>
        <p:spPr>
          <a:xfrm>
            <a:off x="1057559" y="1047089"/>
            <a:ext cx="17999710" cy="293370"/>
          </a:xfrm>
          <a:custGeom>
            <a:avLst/>
            <a:gdLst/>
            <a:ahLst/>
            <a:cxnLst/>
            <a:rect l="l" t="t" r="r" b="b"/>
            <a:pathLst>
              <a:path w="17999710" h="293369">
                <a:moveTo>
                  <a:pt x="17706267" y="0"/>
                </a:moveTo>
                <a:lnTo>
                  <a:pt x="293184" y="0"/>
                </a:lnTo>
                <a:lnTo>
                  <a:pt x="269139" y="971"/>
                </a:lnTo>
                <a:lnTo>
                  <a:pt x="222728" y="8520"/>
                </a:lnTo>
                <a:lnTo>
                  <a:pt x="179063" y="23039"/>
                </a:lnTo>
                <a:lnTo>
                  <a:pt x="138747" y="43925"/>
                </a:lnTo>
                <a:lnTo>
                  <a:pt x="102383" y="70574"/>
                </a:lnTo>
                <a:lnTo>
                  <a:pt x="70574" y="102383"/>
                </a:lnTo>
                <a:lnTo>
                  <a:pt x="43925" y="138747"/>
                </a:lnTo>
                <a:lnTo>
                  <a:pt x="23039" y="179063"/>
                </a:lnTo>
                <a:lnTo>
                  <a:pt x="8520" y="222728"/>
                </a:lnTo>
                <a:lnTo>
                  <a:pt x="971" y="269139"/>
                </a:lnTo>
                <a:lnTo>
                  <a:pt x="0" y="293184"/>
                </a:lnTo>
                <a:lnTo>
                  <a:pt x="17999451" y="293184"/>
                </a:lnTo>
                <a:lnTo>
                  <a:pt x="17995614" y="245628"/>
                </a:lnTo>
                <a:lnTo>
                  <a:pt x="17984505" y="200515"/>
                </a:lnTo>
                <a:lnTo>
                  <a:pt x="17966727" y="158449"/>
                </a:lnTo>
                <a:lnTo>
                  <a:pt x="17942884" y="120033"/>
                </a:lnTo>
                <a:lnTo>
                  <a:pt x="17913580" y="85871"/>
                </a:lnTo>
                <a:lnTo>
                  <a:pt x="17879418" y="56567"/>
                </a:lnTo>
                <a:lnTo>
                  <a:pt x="17841002" y="32724"/>
                </a:lnTo>
                <a:lnTo>
                  <a:pt x="17798936" y="14946"/>
                </a:lnTo>
                <a:lnTo>
                  <a:pt x="17753823" y="3837"/>
                </a:lnTo>
                <a:lnTo>
                  <a:pt x="17706267" y="0"/>
                </a:lnTo>
                <a:close/>
              </a:path>
            </a:pathLst>
          </a:custGeom>
          <a:solidFill>
            <a:srgbClr val="1C6481"/>
          </a:solidFill>
        </p:spPr>
        <p:txBody>
          <a:bodyPr wrap="square" lIns="0" tIns="0" rIns="0" bIns="0" rtlCol="0"/>
          <a:lstStyle/>
          <a:p>
            <a:endParaRPr>
              <a:solidFill>
                <a:prstClr val="black"/>
              </a:solidFill>
            </a:endParaRPr>
          </a:p>
        </p:txBody>
      </p:sp>
      <p:sp>
        <p:nvSpPr>
          <p:cNvPr id="7" name="object 7"/>
          <p:cNvSpPr/>
          <p:nvPr/>
        </p:nvSpPr>
        <p:spPr>
          <a:xfrm>
            <a:off x="12203815" y="6305947"/>
            <a:ext cx="7900284" cy="3950142"/>
          </a:xfrm>
          <a:prstGeom prst="rect">
            <a:avLst/>
          </a:prstGeom>
          <a:blipFill dpi="0" rotWithShape="1">
            <a:blip r:embed="rId5" cstate="print">
              <a:alphaModFix amt="10000"/>
            </a:blip>
            <a:srcRect/>
            <a:stretch>
              <a:fillRect/>
            </a:stretch>
          </a:blipFill>
        </p:spPr>
        <p:txBody>
          <a:bodyPr wrap="square" lIns="0" tIns="0" rIns="0" bIns="0" rtlCol="0"/>
          <a:lstStyle/>
          <a:p>
            <a:endParaRPr>
              <a:solidFill>
                <a:prstClr val="black"/>
              </a:solidFill>
            </a:endParaRPr>
          </a:p>
        </p:txBody>
      </p:sp>
      <p:sp>
        <p:nvSpPr>
          <p:cNvPr id="8" name="object 8"/>
          <p:cNvSpPr/>
          <p:nvPr/>
        </p:nvSpPr>
        <p:spPr>
          <a:xfrm>
            <a:off x="1047088" y="11287614"/>
            <a:ext cx="13666641" cy="696093"/>
          </a:xfrm>
          <a:prstGeom prst="rect">
            <a:avLst/>
          </a:prstGeom>
          <a:blipFill dpi="0" rotWithShape="1">
            <a:blip r:embed="rId6" cstate="print">
              <a:alphaModFix amt="50000"/>
            </a:blip>
            <a:srcRec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535896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373" y="1496101"/>
            <a:ext cx="11201277" cy="9819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ject 2"/>
          <p:cNvSpPr/>
          <p:nvPr/>
        </p:nvSpPr>
        <p:spPr>
          <a:xfrm>
            <a:off x="18373912" y="11519544"/>
            <a:ext cx="681528" cy="340764"/>
          </a:xfrm>
          <a:prstGeom prst="rect">
            <a:avLst/>
          </a:prstGeom>
          <a:blipFill dpi="0" rotWithShape="1">
            <a:blip r:embed="rId4" cstate="print">
              <a:alphaModFix amt="70000"/>
            </a:blip>
            <a:srcRect/>
            <a:stretch>
              <a:fillRect/>
            </a:stretch>
          </a:blipFill>
        </p:spPr>
        <p:txBody>
          <a:bodyPr wrap="square" lIns="0" tIns="0" rIns="0" bIns="0" rtlCol="0"/>
          <a:lstStyle/>
          <a:p>
            <a:endParaRPr>
              <a:solidFill>
                <a:prstClr val="black"/>
              </a:solidFill>
            </a:endParaRPr>
          </a:p>
        </p:txBody>
      </p:sp>
      <p:sp>
        <p:nvSpPr>
          <p:cNvPr id="3" name="object 3"/>
          <p:cNvSpPr/>
          <p:nvPr/>
        </p:nvSpPr>
        <p:spPr>
          <a:xfrm>
            <a:off x="1057559" y="1047089"/>
            <a:ext cx="17999710" cy="293370"/>
          </a:xfrm>
          <a:custGeom>
            <a:avLst/>
            <a:gdLst/>
            <a:ahLst/>
            <a:cxnLst/>
            <a:rect l="l" t="t" r="r" b="b"/>
            <a:pathLst>
              <a:path w="17999710" h="293369">
                <a:moveTo>
                  <a:pt x="17706267" y="0"/>
                </a:moveTo>
                <a:lnTo>
                  <a:pt x="293184" y="0"/>
                </a:lnTo>
                <a:lnTo>
                  <a:pt x="269139" y="971"/>
                </a:lnTo>
                <a:lnTo>
                  <a:pt x="222728" y="8520"/>
                </a:lnTo>
                <a:lnTo>
                  <a:pt x="179063" y="23039"/>
                </a:lnTo>
                <a:lnTo>
                  <a:pt x="138747" y="43925"/>
                </a:lnTo>
                <a:lnTo>
                  <a:pt x="102383" y="70574"/>
                </a:lnTo>
                <a:lnTo>
                  <a:pt x="70574" y="102383"/>
                </a:lnTo>
                <a:lnTo>
                  <a:pt x="43925" y="138747"/>
                </a:lnTo>
                <a:lnTo>
                  <a:pt x="23039" y="179063"/>
                </a:lnTo>
                <a:lnTo>
                  <a:pt x="8520" y="222728"/>
                </a:lnTo>
                <a:lnTo>
                  <a:pt x="971" y="269139"/>
                </a:lnTo>
                <a:lnTo>
                  <a:pt x="0" y="293184"/>
                </a:lnTo>
                <a:lnTo>
                  <a:pt x="17999451" y="293184"/>
                </a:lnTo>
                <a:lnTo>
                  <a:pt x="17995614" y="245628"/>
                </a:lnTo>
                <a:lnTo>
                  <a:pt x="17984505" y="200515"/>
                </a:lnTo>
                <a:lnTo>
                  <a:pt x="17966727" y="158449"/>
                </a:lnTo>
                <a:lnTo>
                  <a:pt x="17942884" y="120033"/>
                </a:lnTo>
                <a:lnTo>
                  <a:pt x="17913580" y="85871"/>
                </a:lnTo>
                <a:lnTo>
                  <a:pt x="17879418" y="56567"/>
                </a:lnTo>
                <a:lnTo>
                  <a:pt x="17841002" y="32724"/>
                </a:lnTo>
                <a:lnTo>
                  <a:pt x="17798936" y="14946"/>
                </a:lnTo>
                <a:lnTo>
                  <a:pt x="17753823" y="3837"/>
                </a:lnTo>
                <a:lnTo>
                  <a:pt x="17706267" y="0"/>
                </a:lnTo>
                <a:close/>
              </a:path>
            </a:pathLst>
          </a:custGeom>
          <a:solidFill>
            <a:srgbClr val="1C6481"/>
          </a:solidFill>
        </p:spPr>
        <p:txBody>
          <a:bodyPr wrap="square" lIns="0" tIns="0" rIns="0" bIns="0" rtlCol="0"/>
          <a:lstStyle/>
          <a:p>
            <a:endParaRPr>
              <a:solidFill>
                <a:prstClr val="black"/>
              </a:solidFill>
            </a:endParaRPr>
          </a:p>
        </p:txBody>
      </p:sp>
      <p:sp>
        <p:nvSpPr>
          <p:cNvPr id="7" name="object 7"/>
          <p:cNvSpPr/>
          <p:nvPr/>
        </p:nvSpPr>
        <p:spPr>
          <a:xfrm>
            <a:off x="12239030" y="6305947"/>
            <a:ext cx="7900284" cy="3950142"/>
          </a:xfrm>
          <a:prstGeom prst="rect">
            <a:avLst/>
          </a:prstGeom>
          <a:blipFill dpi="0" rotWithShape="1">
            <a:blip r:embed="rId5" cstate="print">
              <a:alphaModFix amt="10000"/>
            </a:blip>
            <a:srcRect/>
            <a:stretch>
              <a:fillRect/>
            </a:stretch>
          </a:blipFill>
        </p:spPr>
        <p:txBody>
          <a:bodyPr wrap="square" lIns="0" tIns="0" rIns="0" bIns="0" rtlCol="0"/>
          <a:lstStyle/>
          <a:p>
            <a:endParaRPr>
              <a:solidFill>
                <a:prstClr val="black"/>
              </a:solidFill>
            </a:endParaRPr>
          </a:p>
        </p:txBody>
      </p:sp>
      <p:sp>
        <p:nvSpPr>
          <p:cNvPr id="8" name="object 8"/>
          <p:cNvSpPr/>
          <p:nvPr/>
        </p:nvSpPr>
        <p:spPr>
          <a:xfrm>
            <a:off x="1047088" y="11287614"/>
            <a:ext cx="13666641" cy="696093"/>
          </a:xfrm>
          <a:prstGeom prst="rect">
            <a:avLst/>
          </a:prstGeom>
          <a:blipFill dpi="0" rotWithShape="1">
            <a:blip r:embed="rId6" cstate="print">
              <a:alphaModFix amt="50000"/>
            </a:blip>
            <a:srcRec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401346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371" y="1784688"/>
            <a:ext cx="9661679" cy="9223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ject 2"/>
          <p:cNvSpPr/>
          <p:nvPr/>
        </p:nvSpPr>
        <p:spPr>
          <a:xfrm>
            <a:off x="18373912" y="11519544"/>
            <a:ext cx="681528" cy="340764"/>
          </a:xfrm>
          <a:prstGeom prst="rect">
            <a:avLst/>
          </a:prstGeom>
          <a:blipFill dpi="0" rotWithShape="1">
            <a:blip r:embed="rId4" cstate="print">
              <a:alphaModFix amt="70000"/>
            </a:blip>
            <a:srcRect/>
            <a:stretch>
              <a:fillRect/>
            </a:stretch>
          </a:blipFill>
        </p:spPr>
        <p:txBody>
          <a:bodyPr wrap="square" lIns="0" tIns="0" rIns="0" bIns="0" rtlCol="0"/>
          <a:lstStyle/>
          <a:p>
            <a:endParaRPr>
              <a:solidFill>
                <a:prstClr val="black"/>
              </a:solidFill>
            </a:endParaRPr>
          </a:p>
        </p:txBody>
      </p:sp>
      <p:sp>
        <p:nvSpPr>
          <p:cNvPr id="3" name="object 3"/>
          <p:cNvSpPr/>
          <p:nvPr/>
        </p:nvSpPr>
        <p:spPr>
          <a:xfrm>
            <a:off x="1057559" y="1047089"/>
            <a:ext cx="17999710" cy="293370"/>
          </a:xfrm>
          <a:custGeom>
            <a:avLst/>
            <a:gdLst/>
            <a:ahLst/>
            <a:cxnLst/>
            <a:rect l="l" t="t" r="r" b="b"/>
            <a:pathLst>
              <a:path w="17999710" h="293369">
                <a:moveTo>
                  <a:pt x="17706267" y="0"/>
                </a:moveTo>
                <a:lnTo>
                  <a:pt x="293184" y="0"/>
                </a:lnTo>
                <a:lnTo>
                  <a:pt x="269139" y="971"/>
                </a:lnTo>
                <a:lnTo>
                  <a:pt x="222728" y="8520"/>
                </a:lnTo>
                <a:lnTo>
                  <a:pt x="179063" y="23039"/>
                </a:lnTo>
                <a:lnTo>
                  <a:pt x="138747" y="43925"/>
                </a:lnTo>
                <a:lnTo>
                  <a:pt x="102383" y="70574"/>
                </a:lnTo>
                <a:lnTo>
                  <a:pt x="70574" y="102383"/>
                </a:lnTo>
                <a:lnTo>
                  <a:pt x="43925" y="138747"/>
                </a:lnTo>
                <a:lnTo>
                  <a:pt x="23039" y="179063"/>
                </a:lnTo>
                <a:lnTo>
                  <a:pt x="8520" y="222728"/>
                </a:lnTo>
                <a:lnTo>
                  <a:pt x="971" y="269139"/>
                </a:lnTo>
                <a:lnTo>
                  <a:pt x="0" y="293184"/>
                </a:lnTo>
                <a:lnTo>
                  <a:pt x="17999451" y="293184"/>
                </a:lnTo>
                <a:lnTo>
                  <a:pt x="17995614" y="245628"/>
                </a:lnTo>
                <a:lnTo>
                  <a:pt x="17984505" y="200515"/>
                </a:lnTo>
                <a:lnTo>
                  <a:pt x="17966727" y="158449"/>
                </a:lnTo>
                <a:lnTo>
                  <a:pt x="17942884" y="120033"/>
                </a:lnTo>
                <a:lnTo>
                  <a:pt x="17913580" y="85871"/>
                </a:lnTo>
                <a:lnTo>
                  <a:pt x="17879418" y="56567"/>
                </a:lnTo>
                <a:lnTo>
                  <a:pt x="17841002" y="32724"/>
                </a:lnTo>
                <a:lnTo>
                  <a:pt x="17798936" y="14946"/>
                </a:lnTo>
                <a:lnTo>
                  <a:pt x="17753823" y="3837"/>
                </a:lnTo>
                <a:lnTo>
                  <a:pt x="17706267" y="0"/>
                </a:lnTo>
                <a:close/>
              </a:path>
            </a:pathLst>
          </a:custGeom>
          <a:solidFill>
            <a:srgbClr val="1C6481"/>
          </a:solidFill>
        </p:spPr>
        <p:txBody>
          <a:bodyPr wrap="square" lIns="0" tIns="0" rIns="0" bIns="0" rtlCol="0"/>
          <a:lstStyle/>
          <a:p>
            <a:endParaRPr>
              <a:solidFill>
                <a:prstClr val="black"/>
              </a:solidFill>
            </a:endParaRPr>
          </a:p>
        </p:txBody>
      </p:sp>
      <p:sp>
        <p:nvSpPr>
          <p:cNvPr id="7" name="object 7"/>
          <p:cNvSpPr/>
          <p:nvPr/>
        </p:nvSpPr>
        <p:spPr>
          <a:xfrm>
            <a:off x="12203815" y="6305947"/>
            <a:ext cx="7900284" cy="3950142"/>
          </a:xfrm>
          <a:prstGeom prst="rect">
            <a:avLst/>
          </a:prstGeom>
          <a:blipFill dpi="0" rotWithShape="1">
            <a:blip r:embed="rId5" cstate="print">
              <a:alphaModFix amt="10000"/>
            </a:blip>
            <a:srcRect/>
            <a:stretch>
              <a:fillRect/>
            </a:stretch>
          </a:blipFill>
        </p:spPr>
        <p:txBody>
          <a:bodyPr wrap="square" lIns="0" tIns="0" rIns="0" bIns="0" rtlCol="0"/>
          <a:lstStyle/>
          <a:p>
            <a:endParaRPr>
              <a:solidFill>
                <a:prstClr val="black"/>
              </a:solidFill>
            </a:endParaRPr>
          </a:p>
        </p:txBody>
      </p:sp>
      <p:sp>
        <p:nvSpPr>
          <p:cNvPr id="8" name="object 8"/>
          <p:cNvSpPr/>
          <p:nvPr/>
        </p:nvSpPr>
        <p:spPr>
          <a:xfrm>
            <a:off x="1047088" y="11287614"/>
            <a:ext cx="13666641" cy="696093"/>
          </a:xfrm>
          <a:prstGeom prst="rect">
            <a:avLst/>
          </a:prstGeom>
          <a:blipFill dpi="0" rotWithShape="1">
            <a:blip r:embed="rId6" cstate="print">
              <a:alphaModFix amt="50000"/>
            </a:blip>
            <a:srcRec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451586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650" y="1430507"/>
            <a:ext cx="9905999" cy="9449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ject 2"/>
          <p:cNvSpPr/>
          <p:nvPr/>
        </p:nvSpPr>
        <p:spPr>
          <a:xfrm>
            <a:off x="18373912" y="11519544"/>
            <a:ext cx="681528" cy="340764"/>
          </a:xfrm>
          <a:prstGeom prst="rect">
            <a:avLst/>
          </a:prstGeom>
          <a:blipFill dpi="0" rotWithShape="1">
            <a:blip r:embed="rId4" cstate="print">
              <a:alphaModFix amt="70000"/>
            </a:blip>
            <a:srcRect/>
            <a:stretch>
              <a:fillRect/>
            </a:stretch>
          </a:blipFill>
        </p:spPr>
        <p:txBody>
          <a:bodyPr wrap="square" lIns="0" tIns="0" rIns="0" bIns="0" rtlCol="0"/>
          <a:lstStyle/>
          <a:p>
            <a:endParaRPr>
              <a:solidFill>
                <a:prstClr val="black"/>
              </a:solidFill>
            </a:endParaRPr>
          </a:p>
        </p:txBody>
      </p:sp>
      <p:sp>
        <p:nvSpPr>
          <p:cNvPr id="3" name="object 3"/>
          <p:cNvSpPr/>
          <p:nvPr/>
        </p:nvSpPr>
        <p:spPr>
          <a:xfrm>
            <a:off x="1057559" y="1047089"/>
            <a:ext cx="17999710" cy="293370"/>
          </a:xfrm>
          <a:custGeom>
            <a:avLst/>
            <a:gdLst/>
            <a:ahLst/>
            <a:cxnLst/>
            <a:rect l="l" t="t" r="r" b="b"/>
            <a:pathLst>
              <a:path w="17999710" h="293369">
                <a:moveTo>
                  <a:pt x="17706267" y="0"/>
                </a:moveTo>
                <a:lnTo>
                  <a:pt x="293184" y="0"/>
                </a:lnTo>
                <a:lnTo>
                  <a:pt x="269139" y="971"/>
                </a:lnTo>
                <a:lnTo>
                  <a:pt x="222728" y="8520"/>
                </a:lnTo>
                <a:lnTo>
                  <a:pt x="179063" y="23039"/>
                </a:lnTo>
                <a:lnTo>
                  <a:pt x="138747" y="43925"/>
                </a:lnTo>
                <a:lnTo>
                  <a:pt x="102383" y="70574"/>
                </a:lnTo>
                <a:lnTo>
                  <a:pt x="70574" y="102383"/>
                </a:lnTo>
                <a:lnTo>
                  <a:pt x="43925" y="138747"/>
                </a:lnTo>
                <a:lnTo>
                  <a:pt x="23039" y="179063"/>
                </a:lnTo>
                <a:lnTo>
                  <a:pt x="8520" y="222728"/>
                </a:lnTo>
                <a:lnTo>
                  <a:pt x="971" y="269139"/>
                </a:lnTo>
                <a:lnTo>
                  <a:pt x="0" y="293184"/>
                </a:lnTo>
                <a:lnTo>
                  <a:pt x="17999451" y="293184"/>
                </a:lnTo>
                <a:lnTo>
                  <a:pt x="17995614" y="245628"/>
                </a:lnTo>
                <a:lnTo>
                  <a:pt x="17984505" y="200515"/>
                </a:lnTo>
                <a:lnTo>
                  <a:pt x="17966727" y="158449"/>
                </a:lnTo>
                <a:lnTo>
                  <a:pt x="17942884" y="120033"/>
                </a:lnTo>
                <a:lnTo>
                  <a:pt x="17913580" y="85871"/>
                </a:lnTo>
                <a:lnTo>
                  <a:pt x="17879418" y="56567"/>
                </a:lnTo>
                <a:lnTo>
                  <a:pt x="17841002" y="32724"/>
                </a:lnTo>
                <a:lnTo>
                  <a:pt x="17798936" y="14946"/>
                </a:lnTo>
                <a:lnTo>
                  <a:pt x="17753823" y="3837"/>
                </a:lnTo>
                <a:lnTo>
                  <a:pt x="17706267" y="0"/>
                </a:lnTo>
                <a:close/>
              </a:path>
            </a:pathLst>
          </a:custGeom>
          <a:solidFill>
            <a:srgbClr val="1C6481"/>
          </a:solidFill>
        </p:spPr>
        <p:txBody>
          <a:bodyPr wrap="square" lIns="0" tIns="0" rIns="0" bIns="0" rtlCol="0"/>
          <a:lstStyle/>
          <a:p>
            <a:endParaRPr>
              <a:solidFill>
                <a:prstClr val="black"/>
              </a:solidFill>
            </a:endParaRPr>
          </a:p>
        </p:txBody>
      </p:sp>
      <p:sp>
        <p:nvSpPr>
          <p:cNvPr id="7" name="object 7"/>
          <p:cNvSpPr/>
          <p:nvPr/>
        </p:nvSpPr>
        <p:spPr>
          <a:xfrm>
            <a:off x="12338050" y="6134953"/>
            <a:ext cx="7900284" cy="3950142"/>
          </a:xfrm>
          <a:prstGeom prst="rect">
            <a:avLst/>
          </a:prstGeom>
          <a:blipFill dpi="0" rotWithShape="1">
            <a:blip r:embed="rId5" cstate="print">
              <a:alphaModFix amt="10000"/>
            </a:blip>
            <a:srcRect/>
            <a:stretch>
              <a:fillRect/>
            </a:stretch>
          </a:blipFill>
        </p:spPr>
        <p:txBody>
          <a:bodyPr wrap="square" lIns="0" tIns="0" rIns="0" bIns="0" rtlCol="0"/>
          <a:lstStyle/>
          <a:p>
            <a:endParaRPr>
              <a:solidFill>
                <a:prstClr val="black"/>
              </a:solidFill>
            </a:endParaRPr>
          </a:p>
        </p:txBody>
      </p:sp>
      <p:sp>
        <p:nvSpPr>
          <p:cNvPr id="8" name="object 8"/>
          <p:cNvSpPr/>
          <p:nvPr/>
        </p:nvSpPr>
        <p:spPr>
          <a:xfrm>
            <a:off x="1047088" y="11287614"/>
            <a:ext cx="13666641" cy="696093"/>
          </a:xfrm>
          <a:prstGeom prst="rect">
            <a:avLst/>
          </a:prstGeom>
          <a:blipFill dpi="0" rotWithShape="1">
            <a:blip r:embed="rId6" cstate="print">
              <a:alphaModFix amt="50000"/>
            </a:blip>
            <a:srcRec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573592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9050" y="1418531"/>
            <a:ext cx="10028601" cy="9845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ject 2"/>
          <p:cNvSpPr/>
          <p:nvPr/>
        </p:nvSpPr>
        <p:spPr>
          <a:xfrm>
            <a:off x="18373912" y="11519544"/>
            <a:ext cx="681528" cy="340764"/>
          </a:xfrm>
          <a:prstGeom prst="rect">
            <a:avLst/>
          </a:prstGeom>
          <a:blipFill dpi="0" rotWithShape="1">
            <a:blip r:embed="rId4" cstate="print">
              <a:alphaModFix amt="70000"/>
            </a:blip>
            <a:srcRect/>
            <a:stretch>
              <a:fillRect/>
            </a:stretch>
          </a:blipFill>
        </p:spPr>
        <p:txBody>
          <a:bodyPr wrap="square" lIns="0" tIns="0" rIns="0" bIns="0" rtlCol="0"/>
          <a:lstStyle/>
          <a:p>
            <a:endParaRPr>
              <a:solidFill>
                <a:prstClr val="black"/>
              </a:solidFill>
            </a:endParaRPr>
          </a:p>
        </p:txBody>
      </p:sp>
      <p:sp>
        <p:nvSpPr>
          <p:cNvPr id="3" name="object 3"/>
          <p:cNvSpPr/>
          <p:nvPr/>
        </p:nvSpPr>
        <p:spPr>
          <a:xfrm>
            <a:off x="1057559" y="1047089"/>
            <a:ext cx="17999710" cy="293370"/>
          </a:xfrm>
          <a:custGeom>
            <a:avLst/>
            <a:gdLst/>
            <a:ahLst/>
            <a:cxnLst/>
            <a:rect l="l" t="t" r="r" b="b"/>
            <a:pathLst>
              <a:path w="17999710" h="293369">
                <a:moveTo>
                  <a:pt x="17706267" y="0"/>
                </a:moveTo>
                <a:lnTo>
                  <a:pt x="293184" y="0"/>
                </a:lnTo>
                <a:lnTo>
                  <a:pt x="269139" y="971"/>
                </a:lnTo>
                <a:lnTo>
                  <a:pt x="222728" y="8520"/>
                </a:lnTo>
                <a:lnTo>
                  <a:pt x="179063" y="23039"/>
                </a:lnTo>
                <a:lnTo>
                  <a:pt x="138747" y="43925"/>
                </a:lnTo>
                <a:lnTo>
                  <a:pt x="102383" y="70574"/>
                </a:lnTo>
                <a:lnTo>
                  <a:pt x="70574" y="102383"/>
                </a:lnTo>
                <a:lnTo>
                  <a:pt x="43925" y="138747"/>
                </a:lnTo>
                <a:lnTo>
                  <a:pt x="23039" y="179063"/>
                </a:lnTo>
                <a:lnTo>
                  <a:pt x="8520" y="222728"/>
                </a:lnTo>
                <a:lnTo>
                  <a:pt x="971" y="269139"/>
                </a:lnTo>
                <a:lnTo>
                  <a:pt x="0" y="293184"/>
                </a:lnTo>
                <a:lnTo>
                  <a:pt x="17999451" y="293184"/>
                </a:lnTo>
                <a:lnTo>
                  <a:pt x="17995614" y="245628"/>
                </a:lnTo>
                <a:lnTo>
                  <a:pt x="17984505" y="200515"/>
                </a:lnTo>
                <a:lnTo>
                  <a:pt x="17966727" y="158449"/>
                </a:lnTo>
                <a:lnTo>
                  <a:pt x="17942884" y="120033"/>
                </a:lnTo>
                <a:lnTo>
                  <a:pt x="17913580" y="85871"/>
                </a:lnTo>
                <a:lnTo>
                  <a:pt x="17879418" y="56567"/>
                </a:lnTo>
                <a:lnTo>
                  <a:pt x="17841002" y="32724"/>
                </a:lnTo>
                <a:lnTo>
                  <a:pt x="17798936" y="14946"/>
                </a:lnTo>
                <a:lnTo>
                  <a:pt x="17753823" y="3837"/>
                </a:lnTo>
                <a:lnTo>
                  <a:pt x="17706267" y="0"/>
                </a:lnTo>
                <a:close/>
              </a:path>
            </a:pathLst>
          </a:custGeom>
          <a:solidFill>
            <a:srgbClr val="1C6481"/>
          </a:solidFill>
        </p:spPr>
        <p:txBody>
          <a:bodyPr wrap="square" lIns="0" tIns="0" rIns="0" bIns="0" rtlCol="0"/>
          <a:lstStyle/>
          <a:p>
            <a:endParaRPr>
              <a:solidFill>
                <a:prstClr val="black"/>
              </a:solidFill>
            </a:endParaRPr>
          </a:p>
        </p:txBody>
      </p:sp>
      <p:sp>
        <p:nvSpPr>
          <p:cNvPr id="7" name="object 7"/>
          <p:cNvSpPr/>
          <p:nvPr/>
        </p:nvSpPr>
        <p:spPr>
          <a:xfrm>
            <a:off x="12203815" y="6054725"/>
            <a:ext cx="7900284" cy="3950142"/>
          </a:xfrm>
          <a:prstGeom prst="rect">
            <a:avLst/>
          </a:prstGeom>
          <a:blipFill dpi="0" rotWithShape="1">
            <a:blip r:embed="rId5" cstate="print">
              <a:alphaModFix amt="10000"/>
            </a:blip>
            <a:srcRect/>
            <a:stretch>
              <a:fillRect/>
            </a:stretch>
          </a:blipFill>
        </p:spPr>
        <p:txBody>
          <a:bodyPr wrap="square" lIns="0" tIns="0" rIns="0" bIns="0" rtlCol="0"/>
          <a:lstStyle/>
          <a:p>
            <a:endParaRPr>
              <a:solidFill>
                <a:prstClr val="black"/>
              </a:solidFill>
            </a:endParaRPr>
          </a:p>
        </p:txBody>
      </p:sp>
      <p:sp>
        <p:nvSpPr>
          <p:cNvPr id="8" name="object 8"/>
          <p:cNvSpPr/>
          <p:nvPr/>
        </p:nvSpPr>
        <p:spPr>
          <a:xfrm>
            <a:off x="1047088" y="11287614"/>
            <a:ext cx="13666641" cy="696093"/>
          </a:xfrm>
          <a:prstGeom prst="rect">
            <a:avLst/>
          </a:prstGeom>
          <a:blipFill dpi="0" rotWithShape="1">
            <a:blip r:embed="rId6" cstate="print">
              <a:alphaModFix amt="50000"/>
            </a:blip>
            <a:srcRec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001482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35" y="5235"/>
            <a:ext cx="20093629" cy="12554591"/>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3" name="object 3"/>
          <p:cNvSpPr/>
          <p:nvPr/>
        </p:nvSpPr>
        <p:spPr>
          <a:xfrm>
            <a:off x="10216341" y="6287766"/>
            <a:ext cx="8994775" cy="4377055"/>
          </a:xfrm>
          <a:custGeom>
            <a:avLst/>
            <a:gdLst/>
            <a:ahLst/>
            <a:cxnLst/>
            <a:rect l="l" t="t" r="r" b="b"/>
            <a:pathLst>
              <a:path w="8994775" h="4377055">
                <a:moveTo>
                  <a:pt x="8994490" y="0"/>
                </a:moveTo>
                <a:lnTo>
                  <a:pt x="593625" y="0"/>
                </a:lnTo>
                <a:lnTo>
                  <a:pt x="544938" y="1967"/>
                </a:lnTo>
                <a:lnTo>
                  <a:pt x="497335" y="7769"/>
                </a:lnTo>
                <a:lnTo>
                  <a:pt x="450969" y="17252"/>
                </a:lnTo>
                <a:lnTo>
                  <a:pt x="405992" y="30263"/>
                </a:lnTo>
                <a:lnTo>
                  <a:pt x="362558" y="46649"/>
                </a:lnTo>
                <a:lnTo>
                  <a:pt x="320819" y="66258"/>
                </a:lnTo>
                <a:lnTo>
                  <a:pt x="280927" y="88938"/>
                </a:lnTo>
                <a:lnTo>
                  <a:pt x="243036" y="114534"/>
                </a:lnTo>
                <a:lnTo>
                  <a:pt x="207299" y="142895"/>
                </a:lnTo>
                <a:lnTo>
                  <a:pt x="173867" y="173867"/>
                </a:lnTo>
                <a:lnTo>
                  <a:pt x="142895" y="207299"/>
                </a:lnTo>
                <a:lnTo>
                  <a:pt x="114534" y="243036"/>
                </a:lnTo>
                <a:lnTo>
                  <a:pt x="88938" y="280927"/>
                </a:lnTo>
                <a:lnTo>
                  <a:pt x="66258" y="320819"/>
                </a:lnTo>
                <a:lnTo>
                  <a:pt x="46649" y="362558"/>
                </a:lnTo>
                <a:lnTo>
                  <a:pt x="30263" y="405992"/>
                </a:lnTo>
                <a:lnTo>
                  <a:pt x="17252" y="450969"/>
                </a:lnTo>
                <a:lnTo>
                  <a:pt x="7769" y="497335"/>
                </a:lnTo>
                <a:lnTo>
                  <a:pt x="1967" y="544938"/>
                </a:lnTo>
                <a:lnTo>
                  <a:pt x="0" y="593625"/>
                </a:lnTo>
                <a:lnTo>
                  <a:pt x="0" y="3783204"/>
                </a:lnTo>
                <a:lnTo>
                  <a:pt x="1967" y="3831891"/>
                </a:lnTo>
                <a:lnTo>
                  <a:pt x="7769" y="3879494"/>
                </a:lnTo>
                <a:lnTo>
                  <a:pt x="17252" y="3925860"/>
                </a:lnTo>
                <a:lnTo>
                  <a:pt x="30263" y="3970837"/>
                </a:lnTo>
                <a:lnTo>
                  <a:pt x="46649" y="4014271"/>
                </a:lnTo>
                <a:lnTo>
                  <a:pt x="66258" y="4056010"/>
                </a:lnTo>
                <a:lnTo>
                  <a:pt x="88938" y="4095902"/>
                </a:lnTo>
                <a:lnTo>
                  <a:pt x="114534" y="4133793"/>
                </a:lnTo>
                <a:lnTo>
                  <a:pt x="142895" y="4169530"/>
                </a:lnTo>
                <a:lnTo>
                  <a:pt x="173867" y="4202962"/>
                </a:lnTo>
                <a:lnTo>
                  <a:pt x="207299" y="4233934"/>
                </a:lnTo>
                <a:lnTo>
                  <a:pt x="243036" y="4262295"/>
                </a:lnTo>
                <a:lnTo>
                  <a:pt x="280927" y="4287892"/>
                </a:lnTo>
                <a:lnTo>
                  <a:pt x="320819" y="4310571"/>
                </a:lnTo>
                <a:lnTo>
                  <a:pt x="362558" y="4330180"/>
                </a:lnTo>
                <a:lnTo>
                  <a:pt x="405992" y="4346566"/>
                </a:lnTo>
                <a:lnTo>
                  <a:pt x="450969" y="4359577"/>
                </a:lnTo>
                <a:lnTo>
                  <a:pt x="497335" y="4369060"/>
                </a:lnTo>
                <a:lnTo>
                  <a:pt x="544938" y="4374862"/>
                </a:lnTo>
                <a:lnTo>
                  <a:pt x="593625" y="4376830"/>
                </a:lnTo>
                <a:lnTo>
                  <a:pt x="8994490" y="4376830"/>
                </a:lnTo>
                <a:lnTo>
                  <a:pt x="8994490" y="0"/>
                </a:lnTo>
                <a:close/>
              </a:path>
            </a:pathLst>
          </a:custGeom>
          <a:solidFill>
            <a:srgbClr val="1C6481">
              <a:alpha val="80000"/>
            </a:srgbClr>
          </a:solidFill>
        </p:spPr>
        <p:txBody>
          <a:bodyPr wrap="square" lIns="0" tIns="0" rIns="0" bIns="0" rtlCol="0"/>
          <a:lstStyle/>
          <a:p>
            <a:endParaRPr>
              <a:solidFill>
                <a:prstClr val="black"/>
              </a:solidFill>
            </a:endParaRPr>
          </a:p>
        </p:txBody>
      </p:sp>
      <p:sp>
        <p:nvSpPr>
          <p:cNvPr id="4" name="object 4"/>
          <p:cNvSpPr/>
          <p:nvPr/>
        </p:nvSpPr>
        <p:spPr>
          <a:xfrm>
            <a:off x="18758591" y="6287766"/>
            <a:ext cx="293370" cy="4366895"/>
          </a:xfrm>
          <a:custGeom>
            <a:avLst/>
            <a:gdLst/>
            <a:ahLst/>
            <a:cxnLst/>
            <a:rect l="l" t="t" r="r" b="b"/>
            <a:pathLst>
              <a:path w="293369" h="4366895">
                <a:moveTo>
                  <a:pt x="0" y="4366359"/>
                </a:moveTo>
                <a:lnTo>
                  <a:pt x="293184" y="4366359"/>
                </a:lnTo>
                <a:lnTo>
                  <a:pt x="293184" y="0"/>
                </a:lnTo>
                <a:lnTo>
                  <a:pt x="0" y="0"/>
                </a:lnTo>
                <a:lnTo>
                  <a:pt x="0" y="4366359"/>
                </a:lnTo>
                <a:close/>
              </a:path>
            </a:pathLst>
          </a:custGeom>
          <a:solidFill>
            <a:srgbClr val="1C6481"/>
          </a:solidFill>
        </p:spPr>
        <p:txBody>
          <a:bodyPr wrap="square" lIns="0" tIns="0" rIns="0" bIns="0" rtlCol="0"/>
          <a:lstStyle/>
          <a:p>
            <a:endParaRPr>
              <a:solidFill>
                <a:prstClr val="black"/>
              </a:solidFill>
            </a:endParaRPr>
          </a:p>
        </p:txBody>
      </p:sp>
      <p:sp>
        <p:nvSpPr>
          <p:cNvPr id="5" name="object 5"/>
          <p:cNvSpPr txBox="1"/>
          <p:nvPr/>
        </p:nvSpPr>
        <p:spPr>
          <a:xfrm>
            <a:off x="10737850" y="6629633"/>
            <a:ext cx="7391400" cy="3693319"/>
          </a:xfrm>
          <a:prstGeom prst="rect">
            <a:avLst/>
          </a:prstGeom>
        </p:spPr>
        <p:txBody>
          <a:bodyPr vert="horz" wrap="square" lIns="0" tIns="0" rIns="0" bIns="0" rtlCol="0">
            <a:spAutoFit/>
          </a:bodyPr>
          <a:lstStyle/>
          <a:p>
            <a:pPr marL="12700" marR="5080" lvl="0"/>
            <a:r>
              <a:rPr lang="es-ES" sz="8000" b="1" spc="-235" dirty="0">
                <a:solidFill>
                  <a:srgbClr val="FFFFFF"/>
                </a:solidFill>
                <a:latin typeface="Arial"/>
                <a:cs typeface="Arial"/>
              </a:rPr>
              <a:t>Distribucijski </a:t>
            </a:r>
          </a:p>
          <a:p>
            <a:pPr marL="12700" marR="5080" lvl="0"/>
            <a:r>
              <a:rPr lang="sl-SI" sz="8000" b="1" spc="-235" dirty="0">
                <a:solidFill>
                  <a:srgbClr val="FFFFFF"/>
                </a:solidFill>
                <a:latin typeface="Arial"/>
                <a:cs typeface="Arial"/>
              </a:rPr>
              <a:t>s</a:t>
            </a:r>
            <a:r>
              <a:rPr lang="es-ES" sz="8000" b="1" spc="-235" dirty="0">
                <a:solidFill>
                  <a:srgbClr val="FFFFFF"/>
                </a:solidFill>
                <a:latin typeface="Arial"/>
                <a:cs typeface="Arial"/>
              </a:rPr>
              <a:t>istem v </a:t>
            </a:r>
            <a:r>
              <a:rPr lang="sl-SI" sz="8000" b="1" spc="-235" dirty="0">
                <a:solidFill>
                  <a:srgbClr val="FFFFFF"/>
                </a:solidFill>
                <a:latin typeface="Arial"/>
                <a:cs typeface="Arial"/>
              </a:rPr>
              <a:t>EKS</a:t>
            </a:r>
            <a:r>
              <a:rPr lang="es-ES" sz="8000" b="1" spc="-235" dirty="0">
                <a:solidFill>
                  <a:srgbClr val="FFFFFF"/>
                </a:solidFill>
                <a:latin typeface="Arial"/>
                <a:cs typeface="Arial"/>
              </a:rPr>
              <a:t> </a:t>
            </a:r>
          </a:p>
          <a:p>
            <a:pPr marL="12700" marR="5080" lvl="0"/>
            <a:r>
              <a:rPr lang="sl-SI" sz="8000" b="1" spc="-235" dirty="0">
                <a:solidFill>
                  <a:srgbClr val="FFFFFF"/>
                </a:solidFill>
                <a:latin typeface="Arial"/>
                <a:cs typeface="Arial"/>
              </a:rPr>
              <a:t>n</a:t>
            </a:r>
            <a:r>
              <a:rPr lang="es-ES" sz="8000" b="1" spc="-235" dirty="0">
                <a:solidFill>
                  <a:srgbClr val="FFFFFF"/>
                </a:solidFill>
                <a:latin typeface="Arial"/>
                <a:cs typeface="Arial"/>
              </a:rPr>
              <a:t>i obravnavan</a:t>
            </a:r>
            <a:endParaRPr lang="es-ES" sz="8000" dirty="0">
              <a:solidFill>
                <a:prstClr val="black"/>
              </a:solidFill>
              <a:latin typeface="Arial"/>
              <a:cs typeface="Arial"/>
            </a:endParaRPr>
          </a:p>
        </p:txBody>
      </p:sp>
      <p:sp>
        <p:nvSpPr>
          <p:cNvPr id="6" name="object 6"/>
          <p:cNvSpPr/>
          <p:nvPr/>
        </p:nvSpPr>
        <p:spPr>
          <a:xfrm>
            <a:off x="18373912" y="11519544"/>
            <a:ext cx="681528" cy="340764"/>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7" name="object 7"/>
          <p:cNvSpPr/>
          <p:nvPr/>
        </p:nvSpPr>
        <p:spPr>
          <a:xfrm>
            <a:off x="1047088" y="11287614"/>
            <a:ext cx="13666641" cy="696093"/>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80815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35" y="5235"/>
            <a:ext cx="20093629" cy="12554591"/>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0062520" y="6282532"/>
            <a:ext cx="8994775" cy="4377055"/>
          </a:xfrm>
          <a:custGeom>
            <a:avLst/>
            <a:gdLst/>
            <a:ahLst/>
            <a:cxnLst/>
            <a:rect l="l" t="t" r="r" b="b"/>
            <a:pathLst>
              <a:path w="8994775" h="4377055">
                <a:moveTo>
                  <a:pt x="8994490" y="0"/>
                </a:moveTo>
                <a:lnTo>
                  <a:pt x="593625" y="0"/>
                </a:lnTo>
                <a:lnTo>
                  <a:pt x="544938" y="1967"/>
                </a:lnTo>
                <a:lnTo>
                  <a:pt x="497335" y="7769"/>
                </a:lnTo>
                <a:lnTo>
                  <a:pt x="450969" y="17252"/>
                </a:lnTo>
                <a:lnTo>
                  <a:pt x="405992" y="30263"/>
                </a:lnTo>
                <a:lnTo>
                  <a:pt x="362558" y="46649"/>
                </a:lnTo>
                <a:lnTo>
                  <a:pt x="320819" y="66258"/>
                </a:lnTo>
                <a:lnTo>
                  <a:pt x="280927" y="88938"/>
                </a:lnTo>
                <a:lnTo>
                  <a:pt x="243036" y="114534"/>
                </a:lnTo>
                <a:lnTo>
                  <a:pt x="207299" y="142895"/>
                </a:lnTo>
                <a:lnTo>
                  <a:pt x="173867" y="173867"/>
                </a:lnTo>
                <a:lnTo>
                  <a:pt x="142895" y="207299"/>
                </a:lnTo>
                <a:lnTo>
                  <a:pt x="114534" y="243036"/>
                </a:lnTo>
                <a:lnTo>
                  <a:pt x="88938" y="280927"/>
                </a:lnTo>
                <a:lnTo>
                  <a:pt x="66258" y="320819"/>
                </a:lnTo>
                <a:lnTo>
                  <a:pt x="46649" y="362558"/>
                </a:lnTo>
                <a:lnTo>
                  <a:pt x="30263" y="405992"/>
                </a:lnTo>
                <a:lnTo>
                  <a:pt x="17252" y="450969"/>
                </a:lnTo>
                <a:lnTo>
                  <a:pt x="7769" y="497335"/>
                </a:lnTo>
                <a:lnTo>
                  <a:pt x="1967" y="544938"/>
                </a:lnTo>
                <a:lnTo>
                  <a:pt x="0" y="593625"/>
                </a:lnTo>
                <a:lnTo>
                  <a:pt x="0" y="3783204"/>
                </a:lnTo>
                <a:lnTo>
                  <a:pt x="1967" y="3831891"/>
                </a:lnTo>
                <a:lnTo>
                  <a:pt x="7769" y="3879494"/>
                </a:lnTo>
                <a:lnTo>
                  <a:pt x="17252" y="3925860"/>
                </a:lnTo>
                <a:lnTo>
                  <a:pt x="30263" y="3970837"/>
                </a:lnTo>
                <a:lnTo>
                  <a:pt x="46649" y="4014271"/>
                </a:lnTo>
                <a:lnTo>
                  <a:pt x="66258" y="4056010"/>
                </a:lnTo>
                <a:lnTo>
                  <a:pt x="88938" y="4095902"/>
                </a:lnTo>
                <a:lnTo>
                  <a:pt x="114534" y="4133793"/>
                </a:lnTo>
                <a:lnTo>
                  <a:pt x="142895" y="4169530"/>
                </a:lnTo>
                <a:lnTo>
                  <a:pt x="173867" y="4202962"/>
                </a:lnTo>
                <a:lnTo>
                  <a:pt x="207299" y="4233934"/>
                </a:lnTo>
                <a:lnTo>
                  <a:pt x="243036" y="4262295"/>
                </a:lnTo>
                <a:lnTo>
                  <a:pt x="280927" y="4287892"/>
                </a:lnTo>
                <a:lnTo>
                  <a:pt x="320819" y="4310571"/>
                </a:lnTo>
                <a:lnTo>
                  <a:pt x="362558" y="4330180"/>
                </a:lnTo>
                <a:lnTo>
                  <a:pt x="405992" y="4346566"/>
                </a:lnTo>
                <a:lnTo>
                  <a:pt x="450969" y="4359577"/>
                </a:lnTo>
                <a:lnTo>
                  <a:pt x="497335" y="4369060"/>
                </a:lnTo>
                <a:lnTo>
                  <a:pt x="544938" y="4374862"/>
                </a:lnTo>
                <a:lnTo>
                  <a:pt x="593625" y="4376830"/>
                </a:lnTo>
                <a:lnTo>
                  <a:pt x="8994490" y="4376830"/>
                </a:lnTo>
                <a:lnTo>
                  <a:pt x="8994490" y="0"/>
                </a:lnTo>
                <a:close/>
              </a:path>
            </a:pathLst>
          </a:custGeom>
          <a:solidFill>
            <a:srgbClr val="1C6481">
              <a:alpha val="80000"/>
            </a:srgbClr>
          </a:solidFill>
        </p:spPr>
        <p:txBody>
          <a:bodyPr wrap="square" lIns="0" tIns="0" rIns="0" bIns="0" rtlCol="0"/>
          <a:lstStyle/>
          <a:p>
            <a:endParaRPr/>
          </a:p>
        </p:txBody>
      </p:sp>
      <p:sp>
        <p:nvSpPr>
          <p:cNvPr id="4" name="object 4"/>
          <p:cNvSpPr/>
          <p:nvPr/>
        </p:nvSpPr>
        <p:spPr>
          <a:xfrm>
            <a:off x="18758591" y="6287766"/>
            <a:ext cx="293370" cy="4366895"/>
          </a:xfrm>
          <a:custGeom>
            <a:avLst/>
            <a:gdLst/>
            <a:ahLst/>
            <a:cxnLst/>
            <a:rect l="l" t="t" r="r" b="b"/>
            <a:pathLst>
              <a:path w="293369" h="4366895">
                <a:moveTo>
                  <a:pt x="0" y="4366359"/>
                </a:moveTo>
                <a:lnTo>
                  <a:pt x="293184" y="4366359"/>
                </a:lnTo>
                <a:lnTo>
                  <a:pt x="293184" y="0"/>
                </a:lnTo>
                <a:lnTo>
                  <a:pt x="0" y="0"/>
                </a:lnTo>
                <a:lnTo>
                  <a:pt x="0" y="4366359"/>
                </a:lnTo>
                <a:close/>
              </a:path>
            </a:pathLst>
          </a:custGeom>
          <a:solidFill>
            <a:srgbClr val="1C6481"/>
          </a:solidFill>
        </p:spPr>
        <p:txBody>
          <a:bodyPr wrap="square" lIns="0" tIns="0" rIns="0" bIns="0" rtlCol="0"/>
          <a:lstStyle/>
          <a:p>
            <a:endParaRPr/>
          </a:p>
        </p:txBody>
      </p:sp>
      <p:sp>
        <p:nvSpPr>
          <p:cNvPr id="5" name="object 5"/>
          <p:cNvSpPr txBox="1"/>
          <p:nvPr/>
        </p:nvSpPr>
        <p:spPr>
          <a:xfrm>
            <a:off x="10509250" y="7045325"/>
            <a:ext cx="7864662" cy="2215991"/>
          </a:xfrm>
          <a:prstGeom prst="rect">
            <a:avLst/>
          </a:prstGeom>
        </p:spPr>
        <p:txBody>
          <a:bodyPr vert="horz" wrap="square" lIns="0" tIns="0" rIns="0" bIns="0" rtlCol="0">
            <a:spAutoFit/>
          </a:bodyPr>
          <a:lstStyle/>
          <a:p>
            <a:pPr marL="12700" marR="5080"/>
            <a:r>
              <a:rPr lang="sl-SI" sz="7200" b="1" spc="-235" dirty="0">
                <a:solidFill>
                  <a:srgbClr val="FFFFFF"/>
                </a:solidFill>
                <a:latin typeface="Arial"/>
                <a:cs typeface="Arial"/>
              </a:rPr>
              <a:t>Ključni strateški dokument RS</a:t>
            </a:r>
            <a:endParaRPr sz="7200" dirty="0">
              <a:latin typeface="Arial"/>
              <a:cs typeface="Arial"/>
            </a:endParaRPr>
          </a:p>
        </p:txBody>
      </p:sp>
      <p:sp>
        <p:nvSpPr>
          <p:cNvPr id="6" name="object 6"/>
          <p:cNvSpPr/>
          <p:nvPr/>
        </p:nvSpPr>
        <p:spPr>
          <a:xfrm>
            <a:off x="18373912" y="11519544"/>
            <a:ext cx="681528" cy="34076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047088" y="11287614"/>
            <a:ext cx="13666641" cy="696093"/>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373912" y="11519544"/>
            <a:ext cx="681528" cy="340764"/>
          </a:xfrm>
          <a:prstGeom prst="rect">
            <a:avLst/>
          </a:prstGeom>
          <a:blipFill dpi="0" rotWithShape="1">
            <a:blip r:embed="rId3" cstate="print">
              <a:alphaModFix amt="70000"/>
            </a:blip>
            <a:srcRect/>
            <a:stretch>
              <a:fillRect/>
            </a:stretch>
          </a:blipFill>
        </p:spPr>
        <p:txBody>
          <a:bodyPr wrap="square" lIns="0" tIns="0" rIns="0" bIns="0" rtlCol="0"/>
          <a:lstStyle/>
          <a:p>
            <a:endParaRPr>
              <a:solidFill>
                <a:prstClr val="black"/>
              </a:solidFill>
            </a:endParaRPr>
          </a:p>
        </p:txBody>
      </p:sp>
      <p:sp>
        <p:nvSpPr>
          <p:cNvPr id="3" name="object 3"/>
          <p:cNvSpPr/>
          <p:nvPr/>
        </p:nvSpPr>
        <p:spPr>
          <a:xfrm>
            <a:off x="1057559" y="1047089"/>
            <a:ext cx="17999710" cy="293370"/>
          </a:xfrm>
          <a:custGeom>
            <a:avLst/>
            <a:gdLst/>
            <a:ahLst/>
            <a:cxnLst/>
            <a:rect l="l" t="t" r="r" b="b"/>
            <a:pathLst>
              <a:path w="17999710" h="293369">
                <a:moveTo>
                  <a:pt x="17706267" y="0"/>
                </a:moveTo>
                <a:lnTo>
                  <a:pt x="293184" y="0"/>
                </a:lnTo>
                <a:lnTo>
                  <a:pt x="269139" y="971"/>
                </a:lnTo>
                <a:lnTo>
                  <a:pt x="222728" y="8520"/>
                </a:lnTo>
                <a:lnTo>
                  <a:pt x="179063" y="23039"/>
                </a:lnTo>
                <a:lnTo>
                  <a:pt x="138747" y="43925"/>
                </a:lnTo>
                <a:lnTo>
                  <a:pt x="102383" y="70574"/>
                </a:lnTo>
                <a:lnTo>
                  <a:pt x="70574" y="102383"/>
                </a:lnTo>
                <a:lnTo>
                  <a:pt x="43925" y="138747"/>
                </a:lnTo>
                <a:lnTo>
                  <a:pt x="23039" y="179063"/>
                </a:lnTo>
                <a:lnTo>
                  <a:pt x="8520" y="222728"/>
                </a:lnTo>
                <a:lnTo>
                  <a:pt x="971" y="269139"/>
                </a:lnTo>
                <a:lnTo>
                  <a:pt x="0" y="293184"/>
                </a:lnTo>
                <a:lnTo>
                  <a:pt x="17999451" y="293184"/>
                </a:lnTo>
                <a:lnTo>
                  <a:pt x="17995614" y="245628"/>
                </a:lnTo>
                <a:lnTo>
                  <a:pt x="17984505" y="200515"/>
                </a:lnTo>
                <a:lnTo>
                  <a:pt x="17966727" y="158449"/>
                </a:lnTo>
                <a:lnTo>
                  <a:pt x="17942884" y="120033"/>
                </a:lnTo>
                <a:lnTo>
                  <a:pt x="17913580" y="85871"/>
                </a:lnTo>
                <a:lnTo>
                  <a:pt x="17879418" y="56567"/>
                </a:lnTo>
                <a:lnTo>
                  <a:pt x="17841002" y="32724"/>
                </a:lnTo>
                <a:lnTo>
                  <a:pt x="17798936" y="14946"/>
                </a:lnTo>
                <a:lnTo>
                  <a:pt x="17753823" y="3837"/>
                </a:lnTo>
                <a:lnTo>
                  <a:pt x="17706267" y="0"/>
                </a:lnTo>
                <a:close/>
              </a:path>
            </a:pathLst>
          </a:custGeom>
          <a:solidFill>
            <a:srgbClr val="1C6481"/>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xfrm>
            <a:off x="1033198" y="1939925"/>
            <a:ext cx="18035322" cy="1846659"/>
          </a:xfrm>
          <a:prstGeom prst="rect">
            <a:avLst/>
          </a:prstGeom>
        </p:spPr>
        <p:txBody>
          <a:bodyPr vert="horz" wrap="square" lIns="0" tIns="0" rIns="0" bIns="0" rtlCol="0">
            <a:spAutoFit/>
          </a:bodyPr>
          <a:lstStyle/>
          <a:p>
            <a:pPr marL="12700">
              <a:lnSpc>
                <a:spcPct val="100000"/>
              </a:lnSpc>
            </a:pPr>
            <a:r>
              <a:rPr lang="sl-SI" sz="6000" spc="-5" dirty="0"/>
              <a:t>Distribucijsko elektroenergetsko omrežje je postalo sistem …</a:t>
            </a:r>
            <a:endParaRPr spc="-5" dirty="0"/>
          </a:p>
        </p:txBody>
      </p:sp>
      <p:sp>
        <p:nvSpPr>
          <p:cNvPr id="7" name="object 7"/>
          <p:cNvSpPr/>
          <p:nvPr/>
        </p:nvSpPr>
        <p:spPr>
          <a:xfrm>
            <a:off x="12175298" y="6305947"/>
            <a:ext cx="7900284" cy="3950142"/>
          </a:xfrm>
          <a:prstGeom prst="rect">
            <a:avLst/>
          </a:prstGeom>
          <a:blipFill dpi="0" rotWithShape="1">
            <a:blip r:embed="rId4" cstate="print">
              <a:alphaModFix amt="10000"/>
            </a:blip>
            <a:srcRect/>
            <a:stretch>
              <a:fillRect/>
            </a:stretch>
          </a:blipFill>
        </p:spPr>
        <p:txBody>
          <a:bodyPr wrap="square" lIns="0" tIns="0" rIns="0" bIns="0" rtlCol="0"/>
          <a:lstStyle/>
          <a:p>
            <a:endParaRPr>
              <a:solidFill>
                <a:prstClr val="black"/>
              </a:solidFill>
            </a:endParaRPr>
          </a:p>
        </p:txBody>
      </p:sp>
      <p:sp>
        <p:nvSpPr>
          <p:cNvPr id="8" name="object 8"/>
          <p:cNvSpPr/>
          <p:nvPr/>
        </p:nvSpPr>
        <p:spPr>
          <a:xfrm>
            <a:off x="1047088" y="11287614"/>
            <a:ext cx="13666641" cy="696093"/>
          </a:xfrm>
          <a:prstGeom prst="rect">
            <a:avLst/>
          </a:prstGeom>
          <a:blipFill dpi="0" rotWithShape="1">
            <a:blip r:embed="rId5" cstate="print">
              <a:alphaModFix amt="50000"/>
            </a:blip>
            <a:srcRect/>
            <a:stretch>
              <a:fillRect/>
            </a:stretch>
          </a:blipFill>
        </p:spPr>
        <p:txBody>
          <a:bodyPr wrap="square" lIns="0" tIns="0" rIns="0" bIns="0" rtlCol="0"/>
          <a:lstStyle/>
          <a:p>
            <a:endParaRPr>
              <a:solidFill>
                <a:prstClr val="black"/>
              </a:solidFill>
            </a:endParaRPr>
          </a:p>
        </p:txBody>
      </p:sp>
      <p:sp>
        <p:nvSpPr>
          <p:cNvPr id="4" name="Pravokotnik 3"/>
          <p:cNvSpPr/>
          <p:nvPr/>
        </p:nvSpPr>
        <p:spPr>
          <a:xfrm>
            <a:off x="1289050" y="4827614"/>
            <a:ext cx="16992600" cy="7032694"/>
          </a:xfrm>
          <a:prstGeom prst="rect">
            <a:avLst/>
          </a:prstGeom>
        </p:spPr>
        <p:txBody>
          <a:bodyPr wrap="square">
            <a:spAutoFit/>
          </a:bodyPr>
          <a:lstStyle/>
          <a:p>
            <a:pPr algn="just"/>
            <a:r>
              <a:rPr lang="sl-SI" sz="4100" spc="-5" dirty="0">
                <a:solidFill>
                  <a:srgbClr val="6D6E71"/>
                </a:solidFill>
                <a:latin typeface="Arial"/>
                <a:cs typeface="Arial"/>
              </a:rPr>
              <a:t>…. in ne več zgolj omrežje s pretokom moči od vira do porabnika. Na distribucijski sistem je priključenih nekaj manj kot </a:t>
            </a:r>
            <a:r>
              <a:rPr lang="sl-SI" sz="4100" b="1" spc="-5" dirty="0">
                <a:solidFill>
                  <a:srgbClr val="6D6E71"/>
                </a:solidFill>
                <a:latin typeface="Arial"/>
                <a:cs typeface="Arial"/>
              </a:rPr>
              <a:t>4500 proizvajalcev </a:t>
            </a:r>
            <a:r>
              <a:rPr lang="sl-SI" sz="4100" spc="-5" dirty="0">
                <a:solidFill>
                  <a:srgbClr val="6D6E71"/>
                </a:solidFill>
                <a:latin typeface="Arial"/>
                <a:cs typeface="Arial"/>
              </a:rPr>
              <a:t>električne energije s skupno inštalirano močjo blizu 550MW …</a:t>
            </a:r>
          </a:p>
          <a:p>
            <a:pPr algn="just"/>
            <a:endParaRPr lang="sl-SI" sz="4100" spc="-5" dirty="0">
              <a:solidFill>
                <a:srgbClr val="6D6E71"/>
              </a:solidFill>
              <a:latin typeface="Arial"/>
              <a:cs typeface="Arial"/>
            </a:endParaRPr>
          </a:p>
          <a:p>
            <a:pPr algn="just"/>
            <a:r>
              <a:rPr lang="sl-SI" sz="4100" spc="-5" dirty="0">
                <a:solidFill>
                  <a:srgbClr val="6D6E71"/>
                </a:solidFill>
                <a:latin typeface="Arial"/>
                <a:cs typeface="Arial"/>
              </a:rPr>
              <a:t>TEGA DEJSTVA PREDLOG ENERGETSKEGA KONCEPTA NE UPOŠTEVA.</a:t>
            </a:r>
          </a:p>
          <a:p>
            <a:pPr algn="just"/>
            <a:endParaRPr lang="sl-SI" sz="4100" spc="-5" dirty="0">
              <a:solidFill>
                <a:srgbClr val="6D6E71"/>
              </a:solidFill>
              <a:latin typeface="Arial"/>
              <a:cs typeface="Arial"/>
            </a:endParaRPr>
          </a:p>
          <a:p>
            <a:pPr algn="just"/>
            <a:r>
              <a:rPr lang="sl-SI" sz="4100" b="1" spc="-5" dirty="0">
                <a:solidFill>
                  <a:srgbClr val="6D6E71"/>
                </a:solidFill>
                <a:latin typeface="Arial"/>
                <a:cs typeface="Arial"/>
              </a:rPr>
              <a:t>Elektrodistribucijska omrežja predstavljajo kritično infrastrukturo, od katere je odvisna sposobnost uresničitve trajnostnih razvojnih strategij.</a:t>
            </a:r>
          </a:p>
          <a:p>
            <a:pPr algn="just"/>
            <a:endParaRPr lang="sl-SI" sz="4100" spc="-5" dirty="0">
              <a:solidFill>
                <a:srgbClr val="6D6E71"/>
              </a:solidFill>
              <a:latin typeface="Arial"/>
              <a:cs typeface="Arial"/>
            </a:endParaRPr>
          </a:p>
        </p:txBody>
      </p:sp>
    </p:spTree>
    <p:extLst>
      <p:ext uri="{BB962C8B-B14F-4D97-AF65-F5344CB8AC3E}">
        <p14:creationId xmlns:p14="http://schemas.microsoft.com/office/powerpoint/2010/main" val="3463172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373912" y="11519544"/>
            <a:ext cx="681528" cy="340764"/>
          </a:xfrm>
          <a:prstGeom prst="rect">
            <a:avLst/>
          </a:prstGeom>
          <a:blipFill dpi="0" rotWithShape="1">
            <a:blip r:embed="rId3" cstate="print">
              <a:alphaModFix amt="70000"/>
            </a:blip>
            <a:srcRect/>
            <a:stretch>
              <a:fillRect/>
            </a:stretch>
          </a:blipFill>
        </p:spPr>
        <p:txBody>
          <a:bodyPr wrap="square" lIns="0" tIns="0" rIns="0" bIns="0" rtlCol="0"/>
          <a:lstStyle/>
          <a:p>
            <a:endParaRPr>
              <a:solidFill>
                <a:prstClr val="black"/>
              </a:solidFill>
            </a:endParaRPr>
          </a:p>
        </p:txBody>
      </p:sp>
      <p:sp>
        <p:nvSpPr>
          <p:cNvPr id="3" name="object 3"/>
          <p:cNvSpPr/>
          <p:nvPr/>
        </p:nvSpPr>
        <p:spPr>
          <a:xfrm>
            <a:off x="1057559" y="1047089"/>
            <a:ext cx="17999710" cy="293370"/>
          </a:xfrm>
          <a:custGeom>
            <a:avLst/>
            <a:gdLst/>
            <a:ahLst/>
            <a:cxnLst/>
            <a:rect l="l" t="t" r="r" b="b"/>
            <a:pathLst>
              <a:path w="17999710" h="293369">
                <a:moveTo>
                  <a:pt x="17706267" y="0"/>
                </a:moveTo>
                <a:lnTo>
                  <a:pt x="293184" y="0"/>
                </a:lnTo>
                <a:lnTo>
                  <a:pt x="269139" y="971"/>
                </a:lnTo>
                <a:lnTo>
                  <a:pt x="222728" y="8520"/>
                </a:lnTo>
                <a:lnTo>
                  <a:pt x="179063" y="23039"/>
                </a:lnTo>
                <a:lnTo>
                  <a:pt x="138747" y="43925"/>
                </a:lnTo>
                <a:lnTo>
                  <a:pt x="102383" y="70574"/>
                </a:lnTo>
                <a:lnTo>
                  <a:pt x="70574" y="102383"/>
                </a:lnTo>
                <a:lnTo>
                  <a:pt x="43925" y="138747"/>
                </a:lnTo>
                <a:lnTo>
                  <a:pt x="23039" y="179063"/>
                </a:lnTo>
                <a:lnTo>
                  <a:pt x="8520" y="222728"/>
                </a:lnTo>
                <a:lnTo>
                  <a:pt x="971" y="269139"/>
                </a:lnTo>
                <a:lnTo>
                  <a:pt x="0" y="293184"/>
                </a:lnTo>
                <a:lnTo>
                  <a:pt x="17999451" y="293184"/>
                </a:lnTo>
                <a:lnTo>
                  <a:pt x="17995614" y="245628"/>
                </a:lnTo>
                <a:lnTo>
                  <a:pt x="17984505" y="200515"/>
                </a:lnTo>
                <a:lnTo>
                  <a:pt x="17966727" y="158449"/>
                </a:lnTo>
                <a:lnTo>
                  <a:pt x="17942884" y="120033"/>
                </a:lnTo>
                <a:lnTo>
                  <a:pt x="17913580" y="85871"/>
                </a:lnTo>
                <a:lnTo>
                  <a:pt x="17879418" y="56567"/>
                </a:lnTo>
                <a:lnTo>
                  <a:pt x="17841002" y="32724"/>
                </a:lnTo>
                <a:lnTo>
                  <a:pt x="17798936" y="14946"/>
                </a:lnTo>
                <a:lnTo>
                  <a:pt x="17753823" y="3837"/>
                </a:lnTo>
                <a:lnTo>
                  <a:pt x="17706267" y="0"/>
                </a:lnTo>
                <a:close/>
              </a:path>
            </a:pathLst>
          </a:custGeom>
          <a:solidFill>
            <a:srgbClr val="1C6481"/>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xfrm>
            <a:off x="1212850" y="2092325"/>
            <a:ext cx="18035322" cy="884858"/>
          </a:xfrm>
          <a:prstGeom prst="rect">
            <a:avLst/>
          </a:prstGeom>
        </p:spPr>
        <p:txBody>
          <a:bodyPr vert="horz" wrap="square" lIns="0" tIns="0" rIns="0" bIns="0" rtlCol="0">
            <a:spAutoFit/>
          </a:bodyPr>
          <a:lstStyle/>
          <a:p>
            <a:pPr marL="12700">
              <a:lnSpc>
                <a:spcPct val="100000"/>
              </a:lnSpc>
            </a:pPr>
            <a:r>
              <a:rPr lang="sl-SI" dirty="0"/>
              <a:t>Ključni izzivi</a:t>
            </a:r>
            <a:endParaRPr lang="sl-SI" spc="-5" dirty="0"/>
          </a:p>
        </p:txBody>
      </p:sp>
      <p:sp>
        <p:nvSpPr>
          <p:cNvPr id="7" name="object 7"/>
          <p:cNvSpPr/>
          <p:nvPr/>
        </p:nvSpPr>
        <p:spPr>
          <a:xfrm>
            <a:off x="12203815" y="6305947"/>
            <a:ext cx="7900284" cy="3950142"/>
          </a:xfrm>
          <a:prstGeom prst="rect">
            <a:avLst/>
          </a:prstGeom>
          <a:blipFill dpi="0" rotWithShape="1">
            <a:blip r:embed="rId4" cstate="print">
              <a:alphaModFix amt="10000"/>
            </a:blip>
            <a:srcRect/>
            <a:stretch>
              <a:fillRect/>
            </a:stretch>
          </a:blipFill>
        </p:spPr>
        <p:txBody>
          <a:bodyPr wrap="square" lIns="0" tIns="0" rIns="0" bIns="0" rtlCol="0"/>
          <a:lstStyle/>
          <a:p>
            <a:endParaRPr>
              <a:solidFill>
                <a:prstClr val="black"/>
              </a:solidFill>
            </a:endParaRPr>
          </a:p>
        </p:txBody>
      </p:sp>
      <p:sp>
        <p:nvSpPr>
          <p:cNvPr id="8" name="object 8"/>
          <p:cNvSpPr/>
          <p:nvPr/>
        </p:nvSpPr>
        <p:spPr>
          <a:xfrm>
            <a:off x="1047088" y="11287614"/>
            <a:ext cx="13666641" cy="696093"/>
          </a:xfrm>
          <a:prstGeom prst="rect">
            <a:avLst/>
          </a:prstGeom>
          <a:blipFill dpi="0" rotWithShape="1">
            <a:blip r:embed="rId5" cstate="print">
              <a:alphaModFix amt="50000"/>
            </a:blip>
            <a:srcRect/>
            <a:stretch>
              <a:fillRect/>
            </a:stretch>
          </a:blipFill>
        </p:spPr>
        <p:txBody>
          <a:bodyPr wrap="square" lIns="0" tIns="0" rIns="0" bIns="0" rtlCol="0"/>
          <a:lstStyle/>
          <a:p>
            <a:endParaRPr>
              <a:solidFill>
                <a:prstClr val="black"/>
              </a:solidFill>
            </a:endParaRPr>
          </a:p>
        </p:txBody>
      </p:sp>
      <p:sp>
        <p:nvSpPr>
          <p:cNvPr id="4" name="Pravokotnik 3"/>
          <p:cNvSpPr/>
          <p:nvPr/>
        </p:nvSpPr>
        <p:spPr>
          <a:xfrm>
            <a:off x="1121059" y="3540125"/>
            <a:ext cx="14554200" cy="6401753"/>
          </a:xfrm>
          <a:prstGeom prst="rect">
            <a:avLst/>
          </a:prstGeom>
        </p:spPr>
        <p:txBody>
          <a:bodyPr wrap="square">
            <a:spAutoFit/>
          </a:bodyPr>
          <a:lstStyle/>
          <a:p>
            <a:pPr algn="just"/>
            <a:r>
              <a:rPr lang="sl-SI" sz="4100" spc="-5" dirty="0">
                <a:solidFill>
                  <a:srgbClr val="6D6E71"/>
                </a:solidFill>
                <a:latin typeface="Arial"/>
                <a:cs typeface="Arial"/>
              </a:rPr>
              <a:t>Gradivo za Energetski koncept navaja štiri ključne izzive:</a:t>
            </a:r>
          </a:p>
          <a:p>
            <a:pPr algn="just"/>
            <a:endParaRPr lang="sl-SI" sz="4100" spc="-5" dirty="0">
              <a:solidFill>
                <a:srgbClr val="6D6E71"/>
              </a:solidFill>
              <a:latin typeface="Arial"/>
              <a:cs typeface="Arial"/>
            </a:endParaRPr>
          </a:p>
          <a:p>
            <a:pPr marL="571500" indent="-571500">
              <a:buFont typeface="Arial" panose="020B0604020202020204" pitchFamily="34" charset="0"/>
              <a:buChar char="•"/>
            </a:pPr>
            <a:r>
              <a:rPr lang="sl-SI" sz="4100" b="1" spc="-5" dirty="0">
                <a:solidFill>
                  <a:srgbClr val="6D6E71"/>
                </a:solidFill>
                <a:latin typeface="Arial"/>
                <a:cs typeface="Arial"/>
              </a:rPr>
              <a:t>Prestrukturiranje rabe energije v prometu: DISTRIBUCIJA</a:t>
            </a:r>
          </a:p>
          <a:p>
            <a:pPr marL="571500" indent="-571500" algn="just">
              <a:buFont typeface="Arial" panose="020B0604020202020204" pitchFamily="34" charset="0"/>
              <a:buChar char="•"/>
            </a:pPr>
            <a:r>
              <a:rPr lang="sl-SI" sz="4100" spc="-5" dirty="0">
                <a:solidFill>
                  <a:srgbClr val="6D6E71"/>
                </a:solidFill>
                <a:latin typeface="Arial"/>
                <a:cs typeface="Arial"/>
              </a:rPr>
              <a:t>Opuščanje fosilnih goriv za proizvodnjo električne energije;</a:t>
            </a:r>
          </a:p>
          <a:p>
            <a:pPr marL="571500" indent="-571500" algn="just">
              <a:buFont typeface="Arial" panose="020B0604020202020204" pitchFamily="34" charset="0"/>
              <a:buChar char="•"/>
            </a:pPr>
            <a:r>
              <a:rPr lang="sl-SI" sz="4100" spc="-5" dirty="0">
                <a:solidFill>
                  <a:srgbClr val="6D6E71"/>
                </a:solidFill>
                <a:latin typeface="Arial"/>
                <a:cs typeface="Arial"/>
              </a:rPr>
              <a:t>Odločitev o stopnji uvozne odvisnosti, ki je povezana z odločitvijo o dolgoročni rabi jedrske energije in</a:t>
            </a:r>
          </a:p>
          <a:p>
            <a:pPr marL="571500" indent="-571500">
              <a:buFont typeface="Arial" panose="020B0604020202020204" pitchFamily="34" charset="0"/>
              <a:buChar char="•"/>
            </a:pPr>
            <a:r>
              <a:rPr lang="sl-SI" sz="4100" b="1" spc="-5" dirty="0">
                <a:solidFill>
                  <a:srgbClr val="6D6E71"/>
                </a:solidFill>
                <a:latin typeface="Arial"/>
                <a:cs typeface="Arial"/>
              </a:rPr>
              <a:t>Sledenje tehnološkemu razvoju in izkoriščanje priložnosti - DISTRIBUCIJA</a:t>
            </a:r>
          </a:p>
          <a:p>
            <a:pPr marL="571500" indent="-571500" algn="just">
              <a:buFont typeface="Arial" panose="020B0604020202020204" pitchFamily="34" charset="0"/>
              <a:buChar char="•"/>
            </a:pPr>
            <a:r>
              <a:rPr lang="sl-SI" sz="4100" b="1" spc="-5" dirty="0">
                <a:solidFill>
                  <a:srgbClr val="6D6E71"/>
                </a:solidFill>
                <a:latin typeface="Arial"/>
                <a:cs typeface="Arial"/>
              </a:rPr>
              <a:t>MANJKA: Prestrukturiranje rabe energije v ogrevanju</a:t>
            </a:r>
          </a:p>
        </p:txBody>
      </p:sp>
    </p:spTree>
    <p:extLst>
      <p:ext uri="{BB962C8B-B14F-4D97-AF65-F5344CB8AC3E}">
        <p14:creationId xmlns:p14="http://schemas.microsoft.com/office/powerpoint/2010/main" val="2418595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35" y="5235"/>
            <a:ext cx="20093629" cy="12554591"/>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3" name="object 3"/>
          <p:cNvSpPr/>
          <p:nvPr/>
        </p:nvSpPr>
        <p:spPr>
          <a:xfrm>
            <a:off x="5425993" y="6287766"/>
            <a:ext cx="13273866" cy="4377055"/>
          </a:xfrm>
          <a:custGeom>
            <a:avLst/>
            <a:gdLst/>
            <a:ahLst/>
            <a:cxnLst/>
            <a:rect l="l" t="t" r="r" b="b"/>
            <a:pathLst>
              <a:path w="8994775" h="4377055">
                <a:moveTo>
                  <a:pt x="8994490" y="0"/>
                </a:moveTo>
                <a:lnTo>
                  <a:pt x="593625" y="0"/>
                </a:lnTo>
                <a:lnTo>
                  <a:pt x="544938" y="1967"/>
                </a:lnTo>
                <a:lnTo>
                  <a:pt x="497335" y="7769"/>
                </a:lnTo>
                <a:lnTo>
                  <a:pt x="450969" y="17252"/>
                </a:lnTo>
                <a:lnTo>
                  <a:pt x="405992" y="30263"/>
                </a:lnTo>
                <a:lnTo>
                  <a:pt x="362558" y="46649"/>
                </a:lnTo>
                <a:lnTo>
                  <a:pt x="320819" y="66258"/>
                </a:lnTo>
                <a:lnTo>
                  <a:pt x="280927" y="88938"/>
                </a:lnTo>
                <a:lnTo>
                  <a:pt x="243036" y="114534"/>
                </a:lnTo>
                <a:lnTo>
                  <a:pt x="207299" y="142895"/>
                </a:lnTo>
                <a:lnTo>
                  <a:pt x="173867" y="173867"/>
                </a:lnTo>
                <a:lnTo>
                  <a:pt x="142895" y="207299"/>
                </a:lnTo>
                <a:lnTo>
                  <a:pt x="114534" y="243036"/>
                </a:lnTo>
                <a:lnTo>
                  <a:pt x="88938" y="280927"/>
                </a:lnTo>
                <a:lnTo>
                  <a:pt x="66258" y="320819"/>
                </a:lnTo>
                <a:lnTo>
                  <a:pt x="46649" y="362558"/>
                </a:lnTo>
                <a:lnTo>
                  <a:pt x="30263" y="405992"/>
                </a:lnTo>
                <a:lnTo>
                  <a:pt x="17252" y="450969"/>
                </a:lnTo>
                <a:lnTo>
                  <a:pt x="7769" y="497335"/>
                </a:lnTo>
                <a:lnTo>
                  <a:pt x="1967" y="544938"/>
                </a:lnTo>
                <a:lnTo>
                  <a:pt x="0" y="593625"/>
                </a:lnTo>
                <a:lnTo>
                  <a:pt x="0" y="3783204"/>
                </a:lnTo>
                <a:lnTo>
                  <a:pt x="1967" y="3831891"/>
                </a:lnTo>
                <a:lnTo>
                  <a:pt x="7769" y="3879494"/>
                </a:lnTo>
                <a:lnTo>
                  <a:pt x="17252" y="3925860"/>
                </a:lnTo>
                <a:lnTo>
                  <a:pt x="30263" y="3970837"/>
                </a:lnTo>
                <a:lnTo>
                  <a:pt x="46649" y="4014271"/>
                </a:lnTo>
                <a:lnTo>
                  <a:pt x="66258" y="4056010"/>
                </a:lnTo>
                <a:lnTo>
                  <a:pt x="88938" y="4095902"/>
                </a:lnTo>
                <a:lnTo>
                  <a:pt x="114534" y="4133793"/>
                </a:lnTo>
                <a:lnTo>
                  <a:pt x="142895" y="4169530"/>
                </a:lnTo>
                <a:lnTo>
                  <a:pt x="173867" y="4202962"/>
                </a:lnTo>
                <a:lnTo>
                  <a:pt x="207299" y="4233934"/>
                </a:lnTo>
                <a:lnTo>
                  <a:pt x="243036" y="4262295"/>
                </a:lnTo>
                <a:lnTo>
                  <a:pt x="280927" y="4287892"/>
                </a:lnTo>
                <a:lnTo>
                  <a:pt x="320819" y="4310571"/>
                </a:lnTo>
                <a:lnTo>
                  <a:pt x="362558" y="4330180"/>
                </a:lnTo>
                <a:lnTo>
                  <a:pt x="405992" y="4346566"/>
                </a:lnTo>
                <a:lnTo>
                  <a:pt x="450969" y="4359577"/>
                </a:lnTo>
                <a:lnTo>
                  <a:pt x="497335" y="4369060"/>
                </a:lnTo>
                <a:lnTo>
                  <a:pt x="544938" y="4374862"/>
                </a:lnTo>
                <a:lnTo>
                  <a:pt x="593625" y="4376830"/>
                </a:lnTo>
                <a:lnTo>
                  <a:pt x="8994490" y="4376830"/>
                </a:lnTo>
                <a:lnTo>
                  <a:pt x="8994490" y="0"/>
                </a:lnTo>
                <a:close/>
              </a:path>
            </a:pathLst>
          </a:custGeom>
          <a:solidFill>
            <a:srgbClr val="1C6481">
              <a:alpha val="80000"/>
            </a:srgbClr>
          </a:solidFill>
        </p:spPr>
        <p:txBody>
          <a:bodyPr wrap="square" lIns="0" tIns="0" rIns="0" bIns="0" rtlCol="0"/>
          <a:lstStyle/>
          <a:p>
            <a:endParaRPr>
              <a:solidFill>
                <a:prstClr val="black"/>
              </a:solidFill>
            </a:endParaRPr>
          </a:p>
        </p:txBody>
      </p:sp>
      <p:sp>
        <p:nvSpPr>
          <p:cNvPr id="4" name="object 4"/>
          <p:cNvSpPr/>
          <p:nvPr/>
        </p:nvSpPr>
        <p:spPr>
          <a:xfrm flipH="1">
            <a:off x="18714675" y="6287766"/>
            <a:ext cx="383003" cy="4366895"/>
          </a:xfrm>
          <a:custGeom>
            <a:avLst/>
            <a:gdLst/>
            <a:ahLst/>
            <a:cxnLst/>
            <a:rect l="l" t="t" r="r" b="b"/>
            <a:pathLst>
              <a:path w="293369" h="4366895">
                <a:moveTo>
                  <a:pt x="0" y="4366359"/>
                </a:moveTo>
                <a:lnTo>
                  <a:pt x="293184" y="4366359"/>
                </a:lnTo>
                <a:lnTo>
                  <a:pt x="293184" y="0"/>
                </a:lnTo>
                <a:lnTo>
                  <a:pt x="0" y="0"/>
                </a:lnTo>
                <a:lnTo>
                  <a:pt x="0" y="4366359"/>
                </a:lnTo>
                <a:close/>
              </a:path>
            </a:pathLst>
          </a:custGeom>
          <a:solidFill>
            <a:srgbClr val="1C6481"/>
          </a:solidFill>
        </p:spPr>
        <p:txBody>
          <a:bodyPr wrap="square" lIns="0" tIns="0" rIns="0" bIns="0" rtlCol="0"/>
          <a:lstStyle/>
          <a:p>
            <a:endParaRPr>
              <a:solidFill>
                <a:prstClr val="black"/>
              </a:solidFill>
            </a:endParaRPr>
          </a:p>
        </p:txBody>
      </p:sp>
      <p:sp>
        <p:nvSpPr>
          <p:cNvPr id="5" name="object 5"/>
          <p:cNvSpPr txBox="1"/>
          <p:nvPr/>
        </p:nvSpPr>
        <p:spPr>
          <a:xfrm>
            <a:off x="6089650" y="7403640"/>
            <a:ext cx="12420600" cy="2462213"/>
          </a:xfrm>
          <a:prstGeom prst="rect">
            <a:avLst/>
          </a:prstGeom>
        </p:spPr>
        <p:txBody>
          <a:bodyPr vert="horz" wrap="square" lIns="0" tIns="0" rIns="0" bIns="0" rtlCol="0">
            <a:spAutoFit/>
          </a:bodyPr>
          <a:lstStyle/>
          <a:p>
            <a:pPr marL="12700" marR="5080"/>
            <a:r>
              <a:rPr lang="sl-SI" sz="8000" b="1" spc="-235" dirty="0">
                <a:solidFill>
                  <a:srgbClr val="FFFFFF"/>
                </a:solidFill>
                <a:latin typeface="Arial"/>
                <a:cs typeface="Arial"/>
              </a:rPr>
              <a:t>EKS: Elektrika je glavni energent</a:t>
            </a:r>
            <a:endParaRPr sz="8000" dirty="0">
              <a:solidFill>
                <a:prstClr val="black"/>
              </a:solidFill>
              <a:latin typeface="Arial"/>
              <a:cs typeface="Arial"/>
            </a:endParaRPr>
          </a:p>
        </p:txBody>
      </p:sp>
      <p:sp>
        <p:nvSpPr>
          <p:cNvPr id="6" name="object 6"/>
          <p:cNvSpPr/>
          <p:nvPr/>
        </p:nvSpPr>
        <p:spPr>
          <a:xfrm>
            <a:off x="18373912" y="11519544"/>
            <a:ext cx="681528" cy="340764"/>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7" name="object 7"/>
          <p:cNvSpPr/>
          <p:nvPr/>
        </p:nvSpPr>
        <p:spPr>
          <a:xfrm>
            <a:off x="1047088" y="11287614"/>
            <a:ext cx="13666641" cy="696093"/>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251418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373912" y="11519544"/>
            <a:ext cx="681528" cy="340764"/>
          </a:xfrm>
          <a:prstGeom prst="rect">
            <a:avLst/>
          </a:prstGeom>
          <a:blipFill dpi="0" rotWithShape="1">
            <a:blip r:embed="rId3" cstate="print">
              <a:alphaModFix amt="70000"/>
            </a:blip>
            <a:srcRect/>
            <a:stretch>
              <a:fillRect/>
            </a:stretch>
          </a:blipFill>
        </p:spPr>
        <p:txBody>
          <a:bodyPr wrap="square" lIns="0" tIns="0" rIns="0" bIns="0" rtlCol="0"/>
          <a:lstStyle/>
          <a:p>
            <a:endParaRPr>
              <a:solidFill>
                <a:prstClr val="black"/>
              </a:solidFill>
            </a:endParaRPr>
          </a:p>
        </p:txBody>
      </p:sp>
      <p:sp>
        <p:nvSpPr>
          <p:cNvPr id="3" name="object 3"/>
          <p:cNvSpPr/>
          <p:nvPr/>
        </p:nvSpPr>
        <p:spPr>
          <a:xfrm>
            <a:off x="1057559" y="1047089"/>
            <a:ext cx="17999710" cy="293370"/>
          </a:xfrm>
          <a:custGeom>
            <a:avLst/>
            <a:gdLst/>
            <a:ahLst/>
            <a:cxnLst/>
            <a:rect l="l" t="t" r="r" b="b"/>
            <a:pathLst>
              <a:path w="17999710" h="293369">
                <a:moveTo>
                  <a:pt x="17706267" y="0"/>
                </a:moveTo>
                <a:lnTo>
                  <a:pt x="293184" y="0"/>
                </a:lnTo>
                <a:lnTo>
                  <a:pt x="269139" y="971"/>
                </a:lnTo>
                <a:lnTo>
                  <a:pt x="222728" y="8520"/>
                </a:lnTo>
                <a:lnTo>
                  <a:pt x="179063" y="23039"/>
                </a:lnTo>
                <a:lnTo>
                  <a:pt x="138747" y="43925"/>
                </a:lnTo>
                <a:lnTo>
                  <a:pt x="102383" y="70574"/>
                </a:lnTo>
                <a:lnTo>
                  <a:pt x="70574" y="102383"/>
                </a:lnTo>
                <a:lnTo>
                  <a:pt x="43925" y="138747"/>
                </a:lnTo>
                <a:lnTo>
                  <a:pt x="23039" y="179063"/>
                </a:lnTo>
                <a:lnTo>
                  <a:pt x="8520" y="222728"/>
                </a:lnTo>
                <a:lnTo>
                  <a:pt x="971" y="269139"/>
                </a:lnTo>
                <a:lnTo>
                  <a:pt x="0" y="293184"/>
                </a:lnTo>
                <a:lnTo>
                  <a:pt x="17999451" y="293184"/>
                </a:lnTo>
                <a:lnTo>
                  <a:pt x="17995614" y="245628"/>
                </a:lnTo>
                <a:lnTo>
                  <a:pt x="17984505" y="200515"/>
                </a:lnTo>
                <a:lnTo>
                  <a:pt x="17966727" y="158449"/>
                </a:lnTo>
                <a:lnTo>
                  <a:pt x="17942884" y="120033"/>
                </a:lnTo>
                <a:lnTo>
                  <a:pt x="17913580" y="85871"/>
                </a:lnTo>
                <a:lnTo>
                  <a:pt x="17879418" y="56567"/>
                </a:lnTo>
                <a:lnTo>
                  <a:pt x="17841002" y="32724"/>
                </a:lnTo>
                <a:lnTo>
                  <a:pt x="17798936" y="14946"/>
                </a:lnTo>
                <a:lnTo>
                  <a:pt x="17753823" y="3837"/>
                </a:lnTo>
                <a:lnTo>
                  <a:pt x="17706267" y="0"/>
                </a:lnTo>
                <a:close/>
              </a:path>
            </a:pathLst>
          </a:custGeom>
          <a:solidFill>
            <a:srgbClr val="1C6481"/>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xfrm>
            <a:off x="1212850" y="2016125"/>
            <a:ext cx="18035322" cy="1769715"/>
          </a:xfrm>
          <a:prstGeom prst="rect">
            <a:avLst/>
          </a:prstGeom>
        </p:spPr>
        <p:txBody>
          <a:bodyPr vert="horz" wrap="square" lIns="0" tIns="0" rIns="0" bIns="0" rtlCol="0">
            <a:spAutoFit/>
          </a:bodyPr>
          <a:lstStyle/>
          <a:p>
            <a:pPr marL="0" marR="0" lvl="0" indent="0" defTabSz="914400" rtl="0" eaLnBrk="1" fontAlgn="auto" latinLnBrk="0" hangingPunct="1">
              <a:lnSpc>
                <a:spcPct val="100000"/>
              </a:lnSpc>
              <a:spcBef>
                <a:spcPts val="0"/>
              </a:spcBef>
              <a:spcAft>
                <a:spcPts val="0"/>
              </a:spcAft>
              <a:tabLst/>
              <a:defRPr/>
            </a:pPr>
            <a:r>
              <a:rPr lang="sl-SI" dirty="0"/>
              <a:t>Energetski koncept ne upošteva ključne vloge elektrodistribucijskih omrežij</a:t>
            </a:r>
          </a:p>
        </p:txBody>
      </p:sp>
      <p:sp>
        <p:nvSpPr>
          <p:cNvPr id="7" name="object 7"/>
          <p:cNvSpPr/>
          <p:nvPr/>
        </p:nvSpPr>
        <p:spPr>
          <a:xfrm>
            <a:off x="11652250" y="6426315"/>
            <a:ext cx="7900284" cy="3950142"/>
          </a:xfrm>
          <a:prstGeom prst="rect">
            <a:avLst/>
          </a:prstGeom>
          <a:blipFill dpi="0" rotWithShape="1">
            <a:blip r:embed="rId4" cstate="print">
              <a:alphaModFix amt="10000"/>
            </a:blip>
            <a:srcRect/>
            <a:stretch>
              <a:fillRect/>
            </a:stretch>
          </a:blipFill>
        </p:spPr>
        <p:txBody>
          <a:bodyPr wrap="square" lIns="0" tIns="0" rIns="0" bIns="0" rtlCol="0"/>
          <a:lstStyle/>
          <a:p>
            <a:endParaRPr>
              <a:solidFill>
                <a:prstClr val="black"/>
              </a:solidFill>
            </a:endParaRPr>
          </a:p>
        </p:txBody>
      </p:sp>
      <p:sp>
        <p:nvSpPr>
          <p:cNvPr id="8" name="object 8"/>
          <p:cNvSpPr/>
          <p:nvPr/>
        </p:nvSpPr>
        <p:spPr>
          <a:xfrm>
            <a:off x="1047088" y="11287614"/>
            <a:ext cx="13666641" cy="696093"/>
          </a:xfrm>
          <a:prstGeom prst="rect">
            <a:avLst/>
          </a:prstGeom>
          <a:blipFill dpi="0" rotWithShape="1">
            <a:blip r:embed="rId5" cstate="print">
              <a:alphaModFix amt="50000"/>
            </a:blip>
            <a:srcRect/>
            <a:stretch>
              <a:fillRect/>
            </a:stretch>
          </a:blipFill>
        </p:spPr>
        <p:txBody>
          <a:bodyPr wrap="square" lIns="0" tIns="0" rIns="0" bIns="0" rtlCol="0"/>
          <a:lstStyle/>
          <a:p>
            <a:endParaRPr>
              <a:solidFill>
                <a:prstClr val="black"/>
              </a:solidFill>
            </a:endParaRPr>
          </a:p>
        </p:txBody>
      </p:sp>
      <p:sp>
        <p:nvSpPr>
          <p:cNvPr id="4" name="Pravokotnik 3"/>
          <p:cNvSpPr/>
          <p:nvPr/>
        </p:nvSpPr>
        <p:spPr>
          <a:xfrm>
            <a:off x="1177192" y="3997325"/>
            <a:ext cx="17501826" cy="8294578"/>
          </a:xfrm>
          <a:prstGeom prst="rect">
            <a:avLst/>
          </a:prstGeom>
        </p:spPr>
        <p:txBody>
          <a:bodyPr wrap="square">
            <a:spAutoFit/>
          </a:bodyPr>
          <a:lstStyle/>
          <a:p>
            <a:pPr algn="just"/>
            <a:endParaRPr lang="sl-SI" sz="4100" spc="-5" dirty="0">
              <a:solidFill>
                <a:srgbClr val="6D6E71"/>
              </a:solidFill>
              <a:latin typeface="Arial"/>
              <a:cs typeface="Arial"/>
            </a:endParaRPr>
          </a:p>
          <a:p>
            <a:pPr algn="just"/>
            <a:r>
              <a:rPr lang="sl-SI" sz="4100" spc="-5" dirty="0">
                <a:solidFill>
                  <a:srgbClr val="6D6E71"/>
                </a:solidFill>
                <a:latin typeface="Arial"/>
                <a:cs typeface="Arial"/>
              </a:rPr>
              <a:t>V gradivu je ves čas v ospredju obravnave proizvodnja, zlasti razpršeni viri in morebitna nova jedrska elektrarna ... </a:t>
            </a:r>
          </a:p>
          <a:p>
            <a:pPr marL="571500" indent="-571500" algn="just">
              <a:buFont typeface="Arial" panose="020B0604020202020204" pitchFamily="34" charset="0"/>
              <a:buChar char="•"/>
            </a:pPr>
            <a:endParaRPr lang="sl-SI" sz="4100" spc="-5" dirty="0">
              <a:solidFill>
                <a:srgbClr val="6D6E71"/>
              </a:solidFill>
              <a:latin typeface="Arial"/>
              <a:cs typeface="Arial"/>
            </a:endParaRPr>
          </a:p>
          <a:p>
            <a:pPr algn="just"/>
            <a:r>
              <a:rPr lang="sl-SI" sz="4100" spc="-5" dirty="0">
                <a:solidFill>
                  <a:srgbClr val="6D6E71"/>
                </a:solidFill>
                <a:latin typeface="Arial"/>
                <a:cs typeface="Arial"/>
              </a:rPr>
              <a:t>Distribucija električne energije, ki je uporabnikom najbližja, je poleg prenosa, omenjena bolj naključno. </a:t>
            </a:r>
          </a:p>
          <a:p>
            <a:pPr algn="just"/>
            <a:endParaRPr lang="sl-SI" sz="4100" spc="-5" dirty="0">
              <a:solidFill>
                <a:srgbClr val="6D6E71"/>
              </a:solidFill>
              <a:latin typeface="Arial"/>
              <a:cs typeface="Arial"/>
            </a:endParaRPr>
          </a:p>
          <a:p>
            <a:pPr algn="just"/>
            <a:r>
              <a:rPr lang="sl-SI" sz="4100" spc="-5" dirty="0">
                <a:solidFill>
                  <a:srgbClr val="6D6E71"/>
                </a:solidFill>
                <a:latin typeface="Arial"/>
                <a:cs typeface="Arial"/>
              </a:rPr>
              <a:t>Za doseganje zastavljenega dolgoročnega cilja prehoda v </a:t>
            </a:r>
            <a:r>
              <a:rPr lang="sl-SI" sz="4100" spc="-5" dirty="0" err="1">
                <a:solidFill>
                  <a:srgbClr val="6D6E71"/>
                </a:solidFill>
                <a:latin typeface="Arial"/>
                <a:cs typeface="Arial"/>
              </a:rPr>
              <a:t>nizkoogljično</a:t>
            </a:r>
            <a:r>
              <a:rPr lang="sl-SI" sz="4100" spc="-5" dirty="0">
                <a:solidFill>
                  <a:srgbClr val="6D6E71"/>
                </a:solidFill>
                <a:latin typeface="Arial"/>
                <a:cs typeface="Arial"/>
              </a:rPr>
              <a:t> družbo, je potrebno že sedaj </a:t>
            </a:r>
            <a:r>
              <a:rPr lang="sl-SI" sz="4100" b="1" spc="-5" dirty="0">
                <a:solidFill>
                  <a:srgbClr val="6D6E71"/>
                </a:solidFill>
                <a:latin typeface="Arial"/>
                <a:cs typeface="Arial"/>
              </a:rPr>
              <a:t>krepiti predvsem elektrodistribucijska omrežja</a:t>
            </a:r>
            <a:r>
              <a:rPr lang="sl-SI" sz="4100" spc="-5" dirty="0">
                <a:solidFill>
                  <a:srgbClr val="6D6E71"/>
                </a:solidFill>
                <a:latin typeface="Arial"/>
                <a:cs typeface="Arial"/>
              </a:rPr>
              <a:t>.</a:t>
            </a:r>
          </a:p>
          <a:p>
            <a:pPr marL="571500" indent="-571500" algn="just">
              <a:buFont typeface="Arial" panose="020B0604020202020204" pitchFamily="34" charset="0"/>
              <a:buChar char="•"/>
            </a:pPr>
            <a:endParaRPr lang="sl-SI" sz="4100" spc="-5" dirty="0">
              <a:solidFill>
                <a:srgbClr val="6D6E71"/>
              </a:solidFill>
              <a:latin typeface="Arial"/>
              <a:cs typeface="Arial"/>
            </a:endParaRPr>
          </a:p>
          <a:p>
            <a:pPr marL="571500" indent="-571500" algn="just">
              <a:buFont typeface="Arial" panose="020B0604020202020204" pitchFamily="34" charset="0"/>
              <a:buChar char="•"/>
            </a:pPr>
            <a:endParaRPr lang="sl-SI" sz="4100" spc="-5" dirty="0">
              <a:solidFill>
                <a:srgbClr val="6D6E71"/>
              </a:solidFill>
              <a:latin typeface="Arial"/>
              <a:cs typeface="Arial"/>
            </a:endParaRPr>
          </a:p>
          <a:p>
            <a:pPr marL="571500" indent="-571500" algn="just">
              <a:buFont typeface="Arial" panose="020B0604020202020204" pitchFamily="34" charset="0"/>
              <a:buChar char="•"/>
            </a:pPr>
            <a:endParaRPr lang="sl-SI" sz="4100" spc="-5" dirty="0">
              <a:solidFill>
                <a:srgbClr val="6D6E71"/>
              </a:solidFill>
              <a:latin typeface="Arial"/>
              <a:cs typeface="Arial"/>
            </a:endParaRPr>
          </a:p>
        </p:txBody>
      </p:sp>
    </p:spTree>
    <p:extLst>
      <p:ext uri="{BB962C8B-B14F-4D97-AF65-F5344CB8AC3E}">
        <p14:creationId xmlns:p14="http://schemas.microsoft.com/office/powerpoint/2010/main" val="217885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373912" y="11519544"/>
            <a:ext cx="681528" cy="340764"/>
          </a:xfrm>
          <a:prstGeom prst="rect">
            <a:avLst/>
          </a:prstGeom>
          <a:blipFill dpi="0" rotWithShape="1">
            <a:blip r:embed="rId3" cstate="print">
              <a:alphaModFix amt="70000"/>
            </a:blip>
            <a:srcRect/>
            <a:stretch>
              <a:fillRect/>
            </a:stretch>
          </a:blipFill>
        </p:spPr>
        <p:txBody>
          <a:bodyPr wrap="square" lIns="0" tIns="0" rIns="0" bIns="0" rtlCol="0"/>
          <a:lstStyle/>
          <a:p>
            <a:endParaRPr>
              <a:solidFill>
                <a:prstClr val="black"/>
              </a:solidFill>
            </a:endParaRPr>
          </a:p>
        </p:txBody>
      </p:sp>
      <p:sp>
        <p:nvSpPr>
          <p:cNvPr id="3" name="object 3"/>
          <p:cNvSpPr/>
          <p:nvPr/>
        </p:nvSpPr>
        <p:spPr>
          <a:xfrm>
            <a:off x="1057559" y="1047089"/>
            <a:ext cx="17999710" cy="293370"/>
          </a:xfrm>
          <a:custGeom>
            <a:avLst/>
            <a:gdLst/>
            <a:ahLst/>
            <a:cxnLst/>
            <a:rect l="l" t="t" r="r" b="b"/>
            <a:pathLst>
              <a:path w="17999710" h="293369">
                <a:moveTo>
                  <a:pt x="17706267" y="0"/>
                </a:moveTo>
                <a:lnTo>
                  <a:pt x="293184" y="0"/>
                </a:lnTo>
                <a:lnTo>
                  <a:pt x="269139" y="971"/>
                </a:lnTo>
                <a:lnTo>
                  <a:pt x="222728" y="8520"/>
                </a:lnTo>
                <a:lnTo>
                  <a:pt x="179063" y="23039"/>
                </a:lnTo>
                <a:lnTo>
                  <a:pt x="138747" y="43925"/>
                </a:lnTo>
                <a:lnTo>
                  <a:pt x="102383" y="70574"/>
                </a:lnTo>
                <a:lnTo>
                  <a:pt x="70574" y="102383"/>
                </a:lnTo>
                <a:lnTo>
                  <a:pt x="43925" y="138747"/>
                </a:lnTo>
                <a:lnTo>
                  <a:pt x="23039" y="179063"/>
                </a:lnTo>
                <a:lnTo>
                  <a:pt x="8520" y="222728"/>
                </a:lnTo>
                <a:lnTo>
                  <a:pt x="971" y="269139"/>
                </a:lnTo>
                <a:lnTo>
                  <a:pt x="0" y="293184"/>
                </a:lnTo>
                <a:lnTo>
                  <a:pt x="17999451" y="293184"/>
                </a:lnTo>
                <a:lnTo>
                  <a:pt x="17995614" y="245628"/>
                </a:lnTo>
                <a:lnTo>
                  <a:pt x="17984505" y="200515"/>
                </a:lnTo>
                <a:lnTo>
                  <a:pt x="17966727" y="158449"/>
                </a:lnTo>
                <a:lnTo>
                  <a:pt x="17942884" y="120033"/>
                </a:lnTo>
                <a:lnTo>
                  <a:pt x="17913580" y="85871"/>
                </a:lnTo>
                <a:lnTo>
                  <a:pt x="17879418" y="56567"/>
                </a:lnTo>
                <a:lnTo>
                  <a:pt x="17841002" y="32724"/>
                </a:lnTo>
                <a:lnTo>
                  <a:pt x="17798936" y="14946"/>
                </a:lnTo>
                <a:lnTo>
                  <a:pt x="17753823" y="3837"/>
                </a:lnTo>
                <a:lnTo>
                  <a:pt x="17706267" y="0"/>
                </a:lnTo>
                <a:close/>
              </a:path>
            </a:pathLst>
          </a:custGeom>
          <a:solidFill>
            <a:srgbClr val="1C6481"/>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xfrm>
            <a:off x="1039752" y="1939925"/>
            <a:ext cx="18384897" cy="1846659"/>
          </a:xfrm>
          <a:prstGeom prst="rect">
            <a:avLst/>
          </a:prstGeom>
        </p:spPr>
        <p:txBody>
          <a:bodyPr vert="horz" wrap="square" lIns="0" tIns="0" rIns="0" bIns="0" rtlCol="0">
            <a:spAutoFit/>
          </a:bodyPr>
          <a:lstStyle/>
          <a:p>
            <a:pPr marL="571500" marR="0" lvl="0" indent="-571500" algn="l" defTabSz="914400" rtl="0" eaLnBrk="1" fontAlgn="auto" latinLnBrk="0" hangingPunct="1">
              <a:lnSpc>
                <a:spcPct val="100000"/>
              </a:lnSpc>
              <a:spcBef>
                <a:spcPts val="0"/>
              </a:spcBef>
              <a:spcAft>
                <a:spcPts val="0"/>
              </a:spcAft>
              <a:tabLst/>
              <a:defRPr/>
            </a:pPr>
            <a:r>
              <a:rPr lang="sl-SI" sz="6000" kern="1200" spc="-5" dirty="0">
                <a:ea typeface="+mn-ea"/>
              </a:rPr>
              <a:t>Napoved povečanja deleža rabe električne energije</a:t>
            </a:r>
          </a:p>
        </p:txBody>
      </p:sp>
      <p:sp>
        <p:nvSpPr>
          <p:cNvPr id="7" name="object 7"/>
          <p:cNvSpPr/>
          <p:nvPr/>
        </p:nvSpPr>
        <p:spPr>
          <a:xfrm>
            <a:off x="12203815" y="6305947"/>
            <a:ext cx="7900284" cy="3950142"/>
          </a:xfrm>
          <a:prstGeom prst="rect">
            <a:avLst/>
          </a:prstGeom>
          <a:blipFill dpi="0" rotWithShape="1">
            <a:blip r:embed="rId4" cstate="print">
              <a:alphaModFix amt="10000"/>
            </a:blip>
            <a:srcRect/>
            <a:stretch>
              <a:fillRect/>
            </a:stretch>
          </a:blipFill>
        </p:spPr>
        <p:txBody>
          <a:bodyPr wrap="square" lIns="0" tIns="0" rIns="0" bIns="0" rtlCol="0"/>
          <a:lstStyle/>
          <a:p>
            <a:endParaRPr>
              <a:solidFill>
                <a:prstClr val="black"/>
              </a:solidFill>
            </a:endParaRPr>
          </a:p>
        </p:txBody>
      </p:sp>
      <p:sp>
        <p:nvSpPr>
          <p:cNvPr id="8" name="object 8"/>
          <p:cNvSpPr/>
          <p:nvPr/>
        </p:nvSpPr>
        <p:spPr>
          <a:xfrm>
            <a:off x="1047088" y="11287614"/>
            <a:ext cx="13666641" cy="696093"/>
          </a:xfrm>
          <a:prstGeom prst="rect">
            <a:avLst/>
          </a:prstGeom>
          <a:blipFill dpi="0" rotWithShape="1">
            <a:blip r:embed="rId5" cstate="print">
              <a:alphaModFix amt="50000"/>
            </a:blip>
            <a:srcRect/>
            <a:stretch>
              <a:fillRect/>
            </a:stretch>
          </a:blipFill>
        </p:spPr>
        <p:txBody>
          <a:bodyPr wrap="square" lIns="0" tIns="0" rIns="0" bIns="0" rtlCol="0"/>
          <a:lstStyle/>
          <a:p>
            <a:endParaRPr>
              <a:solidFill>
                <a:prstClr val="black"/>
              </a:solidFill>
            </a:endParaRPr>
          </a:p>
        </p:txBody>
      </p:sp>
      <p:sp>
        <p:nvSpPr>
          <p:cNvPr id="4" name="Pravokotnik 3"/>
          <p:cNvSpPr/>
          <p:nvPr/>
        </p:nvSpPr>
        <p:spPr>
          <a:xfrm>
            <a:off x="1057559" y="4073525"/>
            <a:ext cx="14020516" cy="6401753"/>
          </a:xfrm>
          <a:prstGeom prst="rect">
            <a:avLst/>
          </a:prstGeom>
        </p:spPr>
        <p:txBody>
          <a:bodyPr wrap="square">
            <a:spAutoFit/>
          </a:bodyPr>
          <a:lstStyle/>
          <a:p>
            <a:pPr marL="1485900" lvl="2" indent="-571500">
              <a:buFont typeface="Arial" panose="020B0604020202020204" pitchFamily="34" charset="0"/>
              <a:buChar char="•"/>
            </a:pPr>
            <a:r>
              <a:rPr lang="sl-SI" sz="4100" spc="-5" dirty="0">
                <a:solidFill>
                  <a:srgbClr val="6D6E71"/>
                </a:solidFill>
                <a:latin typeface="Arial"/>
                <a:cs typeface="Arial"/>
              </a:rPr>
              <a:t>širitev rabe električne energije, </a:t>
            </a:r>
          </a:p>
          <a:p>
            <a:pPr marL="1485900" lvl="2" indent="-571500">
              <a:buFont typeface="Arial" panose="020B0604020202020204" pitchFamily="34" charset="0"/>
              <a:buChar char="•"/>
            </a:pPr>
            <a:r>
              <a:rPr lang="sl-SI" sz="4100" spc="-5" dirty="0">
                <a:solidFill>
                  <a:srgbClr val="6D6E71"/>
                </a:solidFill>
                <a:latin typeface="Arial"/>
                <a:cs typeface="Arial"/>
              </a:rPr>
              <a:t>porast rabe v stavbnem sektorju </a:t>
            </a:r>
          </a:p>
          <a:p>
            <a:pPr marL="1485900" lvl="2" indent="-571500">
              <a:buFont typeface="Arial" panose="020B0604020202020204" pitchFamily="34" charset="0"/>
              <a:buChar char="•"/>
            </a:pPr>
            <a:r>
              <a:rPr lang="sl-SI" sz="4100" spc="-5" dirty="0">
                <a:solidFill>
                  <a:srgbClr val="6D6E71"/>
                </a:solidFill>
                <a:latin typeface="Arial"/>
                <a:cs typeface="Arial"/>
              </a:rPr>
              <a:t>velik premik v elektrifikaciji prometa, </a:t>
            </a:r>
          </a:p>
          <a:p>
            <a:pPr marL="1485900" lvl="2" indent="-571500">
              <a:buFont typeface="Arial" panose="020B0604020202020204" pitchFamily="34" charset="0"/>
              <a:buChar char="•"/>
            </a:pPr>
            <a:r>
              <a:rPr lang="sl-SI" sz="4100" spc="-5" dirty="0">
                <a:solidFill>
                  <a:srgbClr val="6D6E71"/>
                </a:solidFill>
                <a:latin typeface="Arial"/>
                <a:cs typeface="Arial"/>
              </a:rPr>
              <a:t>pričakovana pa je tudi njena večja raba v industriji</a:t>
            </a:r>
          </a:p>
          <a:p>
            <a:pPr marL="1485900" lvl="2" indent="-571500">
              <a:buFont typeface="Arial" panose="020B0604020202020204" pitchFamily="34" charset="0"/>
              <a:buChar char="•"/>
            </a:pPr>
            <a:endParaRPr lang="sl-SI" sz="4100" b="1" spc="-5" dirty="0">
              <a:solidFill>
                <a:srgbClr val="6D6E71"/>
              </a:solidFill>
              <a:latin typeface="Arial"/>
              <a:cs typeface="Arial"/>
            </a:endParaRPr>
          </a:p>
          <a:p>
            <a:r>
              <a:rPr lang="sl-SI" sz="4100" spc="-5" dirty="0">
                <a:solidFill>
                  <a:srgbClr val="6D6E71"/>
                </a:solidFill>
                <a:latin typeface="Arial"/>
                <a:cs typeface="Arial"/>
              </a:rPr>
              <a:t>Rezultat večje energetske učinkovitosti = zmanjšanje celotne rabe energije, pri čemer pa se bo predvidoma </a:t>
            </a:r>
            <a:r>
              <a:rPr lang="sl-SI" sz="4100" b="1" spc="-5" dirty="0">
                <a:solidFill>
                  <a:srgbClr val="6D6E71"/>
                </a:solidFill>
                <a:latin typeface="Arial"/>
                <a:cs typeface="Arial"/>
              </a:rPr>
              <a:t>povečeval delež rabe električne energije – 84 % odjema električne energije predstavlja odjem distribucijskih odjemalcev.  </a:t>
            </a:r>
          </a:p>
        </p:txBody>
      </p:sp>
    </p:spTree>
    <p:extLst>
      <p:ext uri="{BB962C8B-B14F-4D97-AF65-F5344CB8AC3E}">
        <p14:creationId xmlns:p14="http://schemas.microsoft.com/office/powerpoint/2010/main" val="3744703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373912" y="11519544"/>
            <a:ext cx="681528" cy="340764"/>
          </a:xfrm>
          <a:prstGeom prst="rect">
            <a:avLst/>
          </a:prstGeom>
          <a:blipFill dpi="0" rotWithShape="1">
            <a:blip r:embed="rId3" cstate="print">
              <a:alphaModFix amt="70000"/>
            </a:blip>
            <a:srcRect/>
            <a:stretch>
              <a:fillRect/>
            </a:stretch>
          </a:blipFill>
        </p:spPr>
        <p:txBody>
          <a:bodyPr wrap="square" lIns="0" tIns="0" rIns="0" bIns="0" rtlCol="0"/>
          <a:lstStyle/>
          <a:p>
            <a:endParaRPr>
              <a:solidFill>
                <a:prstClr val="black"/>
              </a:solidFill>
            </a:endParaRPr>
          </a:p>
        </p:txBody>
      </p:sp>
      <p:sp>
        <p:nvSpPr>
          <p:cNvPr id="3" name="object 3"/>
          <p:cNvSpPr/>
          <p:nvPr/>
        </p:nvSpPr>
        <p:spPr>
          <a:xfrm>
            <a:off x="1057559" y="1047089"/>
            <a:ext cx="17999710" cy="293370"/>
          </a:xfrm>
          <a:custGeom>
            <a:avLst/>
            <a:gdLst/>
            <a:ahLst/>
            <a:cxnLst/>
            <a:rect l="l" t="t" r="r" b="b"/>
            <a:pathLst>
              <a:path w="17999710" h="293369">
                <a:moveTo>
                  <a:pt x="17706267" y="0"/>
                </a:moveTo>
                <a:lnTo>
                  <a:pt x="293184" y="0"/>
                </a:lnTo>
                <a:lnTo>
                  <a:pt x="269139" y="971"/>
                </a:lnTo>
                <a:lnTo>
                  <a:pt x="222728" y="8520"/>
                </a:lnTo>
                <a:lnTo>
                  <a:pt x="179063" y="23039"/>
                </a:lnTo>
                <a:lnTo>
                  <a:pt x="138747" y="43925"/>
                </a:lnTo>
                <a:lnTo>
                  <a:pt x="102383" y="70574"/>
                </a:lnTo>
                <a:lnTo>
                  <a:pt x="70574" y="102383"/>
                </a:lnTo>
                <a:lnTo>
                  <a:pt x="43925" y="138747"/>
                </a:lnTo>
                <a:lnTo>
                  <a:pt x="23039" y="179063"/>
                </a:lnTo>
                <a:lnTo>
                  <a:pt x="8520" y="222728"/>
                </a:lnTo>
                <a:lnTo>
                  <a:pt x="971" y="269139"/>
                </a:lnTo>
                <a:lnTo>
                  <a:pt x="0" y="293184"/>
                </a:lnTo>
                <a:lnTo>
                  <a:pt x="17999451" y="293184"/>
                </a:lnTo>
                <a:lnTo>
                  <a:pt x="17995614" y="245628"/>
                </a:lnTo>
                <a:lnTo>
                  <a:pt x="17984505" y="200515"/>
                </a:lnTo>
                <a:lnTo>
                  <a:pt x="17966727" y="158449"/>
                </a:lnTo>
                <a:lnTo>
                  <a:pt x="17942884" y="120033"/>
                </a:lnTo>
                <a:lnTo>
                  <a:pt x="17913580" y="85871"/>
                </a:lnTo>
                <a:lnTo>
                  <a:pt x="17879418" y="56567"/>
                </a:lnTo>
                <a:lnTo>
                  <a:pt x="17841002" y="32724"/>
                </a:lnTo>
                <a:lnTo>
                  <a:pt x="17798936" y="14946"/>
                </a:lnTo>
                <a:lnTo>
                  <a:pt x="17753823" y="3837"/>
                </a:lnTo>
                <a:lnTo>
                  <a:pt x="17706267" y="0"/>
                </a:lnTo>
                <a:close/>
              </a:path>
            </a:pathLst>
          </a:custGeom>
          <a:solidFill>
            <a:srgbClr val="1C6481"/>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xfrm>
            <a:off x="1057559" y="2092325"/>
            <a:ext cx="18035322" cy="884858"/>
          </a:xfrm>
          <a:prstGeom prst="rect">
            <a:avLst/>
          </a:prstGeom>
        </p:spPr>
        <p:txBody>
          <a:bodyPr vert="horz" wrap="square" lIns="0" tIns="0" rIns="0" bIns="0" rtlCol="0">
            <a:spAutoFit/>
          </a:bodyPr>
          <a:lstStyle/>
          <a:p>
            <a:pPr marL="12700">
              <a:lnSpc>
                <a:spcPct val="100000"/>
              </a:lnSpc>
            </a:pPr>
            <a:r>
              <a:rPr lang="sl-SI" dirty="0"/>
              <a:t>Kaj to pomeni?</a:t>
            </a:r>
            <a:endParaRPr spc="-5" dirty="0"/>
          </a:p>
        </p:txBody>
      </p:sp>
      <p:sp>
        <p:nvSpPr>
          <p:cNvPr id="7" name="object 7"/>
          <p:cNvSpPr/>
          <p:nvPr/>
        </p:nvSpPr>
        <p:spPr>
          <a:xfrm>
            <a:off x="12203815" y="6305947"/>
            <a:ext cx="7900284" cy="3950142"/>
          </a:xfrm>
          <a:prstGeom prst="rect">
            <a:avLst/>
          </a:prstGeom>
          <a:blipFill dpi="0" rotWithShape="1">
            <a:blip r:embed="rId4" cstate="print">
              <a:alphaModFix amt="10000"/>
            </a:blip>
            <a:srcRect/>
            <a:stretch>
              <a:fillRect/>
            </a:stretch>
          </a:blipFill>
        </p:spPr>
        <p:txBody>
          <a:bodyPr wrap="square" lIns="0" tIns="0" rIns="0" bIns="0" rtlCol="0"/>
          <a:lstStyle/>
          <a:p>
            <a:endParaRPr>
              <a:solidFill>
                <a:prstClr val="black"/>
              </a:solidFill>
            </a:endParaRPr>
          </a:p>
        </p:txBody>
      </p:sp>
      <p:sp>
        <p:nvSpPr>
          <p:cNvPr id="8" name="object 8"/>
          <p:cNvSpPr/>
          <p:nvPr/>
        </p:nvSpPr>
        <p:spPr>
          <a:xfrm>
            <a:off x="1047088" y="11287614"/>
            <a:ext cx="13666641" cy="696093"/>
          </a:xfrm>
          <a:prstGeom prst="rect">
            <a:avLst/>
          </a:prstGeom>
          <a:blipFill dpi="0" rotWithShape="1">
            <a:blip r:embed="rId5" cstate="print">
              <a:alphaModFix amt="50000"/>
            </a:blip>
            <a:srcRect/>
            <a:stretch>
              <a:fillRect/>
            </a:stretch>
          </a:blipFill>
        </p:spPr>
        <p:txBody>
          <a:bodyPr wrap="square" lIns="0" tIns="0" rIns="0" bIns="0" rtlCol="0"/>
          <a:lstStyle/>
          <a:p>
            <a:endParaRPr>
              <a:solidFill>
                <a:prstClr val="black"/>
              </a:solidFill>
            </a:endParaRPr>
          </a:p>
        </p:txBody>
      </p:sp>
      <p:sp>
        <p:nvSpPr>
          <p:cNvPr id="4" name="Pravokotnik 3"/>
          <p:cNvSpPr/>
          <p:nvPr/>
        </p:nvSpPr>
        <p:spPr>
          <a:xfrm>
            <a:off x="1057559" y="4073525"/>
            <a:ext cx="14020516" cy="723275"/>
          </a:xfrm>
          <a:prstGeom prst="rect">
            <a:avLst/>
          </a:prstGeom>
        </p:spPr>
        <p:txBody>
          <a:bodyPr wrap="square">
            <a:spAutoFit/>
          </a:bodyPr>
          <a:lstStyle/>
          <a:p>
            <a:pPr marL="571500" indent="-571500">
              <a:buFont typeface="Arial" panose="020B0604020202020204" pitchFamily="34" charset="0"/>
              <a:buChar char="•"/>
            </a:pPr>
            <a:endParaRPr lang="sl-SI" sz="4100" b="1" spc="-5" dirty="0">
              <a:solidFill>
                <a:srgbClr val="6D6E71"/>
              </a:solidFill>
              <a:latin typeface="Arial"/>
              <a:cs typeface="Arial"/>
            </a:endParaRPr>
          </a:p>
        </p:txBody>
      </p:sp>
      <p:sp>
        <p:nvSpPr>
          <p:cNvPr id="5" name="Pravokotnik 4"/>
          <p:cNvSpPr/>
          <p:nvPr/>
        </p:nvSpPr>
        <p:spPr>
          <a:xfrm>
            <a:off x="1057559" y="3463925"/>
            <a:ext cx="16916400" cy="7663636"/>
          </a:xfrm>
          <a:prstGeom prst="rect">
            <a:avLst/>
          </a:prstGeom>
        </p:spPr>
        <p:txBody>
          <a:bodyPr wrap="square">
            <a:spAutoFit/>
          </a:bodyPr>
          <a:lstStyle/>
          <a:p>
            <a:pPr marL="571500" indent="-571500">
              <a:buFont typeface="Arial" panose="020B0604020202020204" pitchFamily="34" charset="0"/>
              <a:buChar char="•"/>
            </a:pPr>
            <a:r>
              <a:rPr lang="sl-SI" sz="4100" spc="-5" dirty="0">
                <a:solidFill>
                  <a:srgbClr val="6D6E71"/>
                </a:solidFill>
                <a:latin typeface="Arial"/>
                <a:cs typeface="Arial"/>
              </a:rPr>
              <a:t>Usmeritve evropske in slovenske energetske politike so </a:t>
            </a:r>
            <a:r>
              <a:rPr lang="sl-SI" sz="4100" b="1" spc="-5" dirty="0">
                <a:solidFill>
                  <a:srgbClr val="6D6E71"/>
                </a:solidFill>
                <a:latin typeface="Arial"/>
                <a:cs typeface="Arial"/>
              </a:rPr>
              <a:t>elektrifikacija osebnega prometa</a:t>
            </a:r>
            <a:r>
              <a:rPr lang="sl-SI" sz="4100" spc="-5" dirty="0">
                <a:solidFill>
                  <a:srgbClr val="6D6E71"/>
                </a:solidFill>
                <a:latin typeface="Arial"/>
                <a:cs typeface="Arial"/>
              </a:rPr>
              <a:t> in </a:t>
            </a:r>
            <a:r>
              <a:rPr lang="sl-SI" sz="4100" b="1" spc="-5" dirty="0">
                <a:solidFill>
                  <a:srgbClr val="6D6E71"/>
                </a:solidFill>
                <a:latin typeface="Arial"/>
                <a:cs typeface="Arial"/>
              </a:rPr>
              <a:t>ogrevanja</a:t>
            </a:r>
            <a:r>
              <a:rPr lang="sl-SI" sz="4100" spc="-5" dirty="0">
                <a:solidFill>
                  <a:srgbClr val="6D6E71"/>
                </a:solidFill>
                <a:latin typeface="Arial"/>
                <a:cs typeface="Arial"/>
              </a:rPr>
              <a:t>.</a:t>
            </a:r>
          </a:p>
          <a:p>
            <a:pPr marL="571500" indent="-571500">
              <a:buFont typeface="Arial" panose="020B0604020202020204" pitchFamily="34" charset="0"/>
              <a:buChar char="•"/>
            </a:pPr>
            <a:endParaRPr lang="sl-SI" sz="4100" spc="-5" dirty="0">
              <a:solidFill>
                <a:srgbClr val="6D6E71"/>
              </a:solidFill>
              <a:latin typeface="Arial"/>
              <a:cs typeface="Arial"/>
            </a:endParaRPr>
          </a:p>
          <a:p>
            <a:pPr marL="571500" indent="-571500">
              <a:buFont typeface="Arial" panose="020B0604020202020204" pitchFamily="34" charset="0"/>
              <a:buChar char="•"/>
            </a:pPr>
            <a:r>
              <a:rPr lang="sl-SI" sz="4100" spc="-5" dirty="0">
                <a:solidFill>
                  <a:srgbClr val="6D6E71"/>
                </a:solidFill>
                <a:latin typeface="Arial"/>
                <a:cs typeface="Arial"/>
              </a:rPr>
              <a:t>Gospodinjstvo, ki danes porabi okrog </a:t>
            </a:r>
            <a:r>
              <a:rPr lang="sl-SI" sz="4100" b="1" spc="-5" dirty="0">
                <a:solidFill>
                  <a:srgbClr val="6D6E71"/>
                </a:solidFill>
                <a:latin typeface="Arial"/>
                <a:cs typeface="Arial"/>
              </a:rPr>
              <a:t>4.000 </a:t>
            </a:r>
            <a:r>
              <a:rPr lang="sl-SI" sz="4100" b="1" spc="-5" dirty="0" err="1">
                <a:solidFill>
                  <a:srgbClr val="6D6E71"/>
                </a:solidFill>
                <a:latin typeface="Arial"/>
                <a:cs typeface="Arial"/>
              </a:rPr>
              <a:t>kWh</a:t>
            </a:r>
            <a:r>
              <a:rPr lang="sl-SI" sz="4100" b="1" spc="-5" dirty="0">
                <a:solidFill>
                  <a:srgbClr val="6D6E71"/>
                </a:solidFill>
                <a:latin typeface="Arial"/>
                <a:cs typeface="Arial"/>
              </a:rPr>
              <a:t> na leto</a:t>
            </a:r>
            <a:r>
              <a:rPr lang="sl-SI" sz="4100" spc="-5" dirty="0">
                <a:solidFill>
                  <a:srgbClr val="6D6E71"/>
                </a:solidFill>
                <a:latin typeface="Arial"/>
                <a:cs typeface="Arial"/>
              </a:rPr>
              <a:t>, bi potem porabilo okrog </a:t>
            </a:r>
            <a:r>
              <a:rPr lang="sl-SI" sz="4100" b="1" spc="-5" dirty="0">
                <a:solidFill>
                  <a:srgbClr val="6D6E71"/>
                </a:solidFill>
                <a:latin typeface="Arial"/>
                <a:cs typeface="Arial"/>
              </a:rPr>
              <a:t>16.000 </a:t>
            </a:r>
            <a:r>
              <a:rPr lang="sl-SI" sz="4100" b="1" spc="-5" dirty="0" err="1">
                <a:solidFill>
                  <a:srgbClr val="6D6E71"/>
                </a:solidFill>
                <a:latin typeface="Arial"/>
                <a:cs typeface="Arial"/>
              </a:rPr>
              <a:t>kWh</a:t>
            </a:r>
            <a:r>
              <a:rPr lang="sl-SI" sz="4100" spc="-5" dirty="0">
                <a:solidFill>
                  <a:srgbClr val="6D6E71"/>
                </a:solidFill>
                <a:latin typeface="Arial"/>
                <a:cs typeface="Arial"/>
              </a:rPr>
              <a:t> na leto.</a:t>
            </a:r>
          </a:p>
          <a:p>
            <a:pPr marL="571500" indent="-571500">
              <a:buFont typeface="Arial" panose="020B0604020202020204" pitchFamily="34" charset="0"/>
              <a:buChar char="•"/>
            </a:pPr>
            <a:endParaRPr lang="sl-SI" sz="4100" spc="-5" dirty="0">
              <a:solidFill>
                <a:srgbClr val="6D6E71"/>
              </a:solidFill>
              <a:latin typeface="Arial"/>
              <a:cs typeface="Arial"/>
            </a:endParaRPr>
          </a:p>
          <a:p>
            <a:pPr marL="571500" indent="-571500">
              <a:buFont typeface="Arial" panose="020B0604020202020204" pitchFamily="34" charset="0"/>
              <a:buChar char="•"/>
            </a:pPr>
            <a:r>
              <a:rPr lang="sl-SI" sz="4100" spc="-5" dirty="0">
                <a:solidFill>
                  <a:srgbClr val="6D6E71"/>
                </a:solidFill>
                <a:latin typeface="Arial"/>
                <a:cs typeface="Arial"/>
              </a:rPr>
              <a:t>Zelo velika temperaturna odvisnost obremenitev.</a:t>
            </a:r>
          </a:p>
          <a:p>
            <a:pPr marL="571500" indent="-571500">
              <a:buFont typeface="Arial" panose="020B0604020202020204" pitchFamily="34" charset="0"/>
              <a:buChar char="•"/>
            </a:pPr>
            <a:endParaRPr lang="sl-SI" sz="4100" spc="-5" dirty="0">
              <a:solidFill>
                <a:srgbClr val="6D6E71"/>
              </a:solidFill>
              <a:latin typeface="Arial"/>
              <a:cs typeface="Arial"/>
            </a:endParaRPr>
          </a:p>
          <a:p>
            <a:pPr marL="571500" indent="-571500">
              <a:buFont typeface="Arial" panose="020B0604020202020204" pitchFamily="34" charset="0"/>
              <a:buChar char="•"/>
            </a:pPr>
            <a:r>
              <a:rPr lang="sl-SI" sz="4100" spc="-5" dirty="0">
                <a:solidFill>
                  <a:srgbClr val="6D6E71"/>
                </a:solidFill>
                <a:latin typeface="Arial"/>
                <a:cs typeface="Arial"/>
              </a:rPr>
              <a:t>Nizkonapetostno omrežje, ki je danes dimenzionirano za 1</a:t>
            </a:r>
            <a:r>
              <a:rPr lang="sl-SI" sz="4100" b="1" spc="-5" dirty="0">
                <a:solidFill>
                  <a:srgbClr val="6D6E71"/>
                </a:solidFill>
                <a:latin typeface="Arial"/>
                <a:cs typeface="Arial"/>
              </a:rPr>
              <a:t>50kW</a:t>
            </a:r>
            <a:r>
              <a:rPr lang="sl-SI" sz="4100" spc="-5" dirty="0">
                <a:solidFill>
                  <a:srgbClr val="6D6E71"/>
                </a:solidFill>
                <a:latin typeface="Arial"/>
                <a:cs typeface="Arial"/>
              </a:rPr>
              <a:t>, po novem obremenimo okrog </a:t>
            </a:r>
            <a:r>
              <a:rPr lang="sl-SI" sz="4100" b="1" spc="-5" dirty="0">
                <a:solidFill>
                  <a:srgbClr val="6D6E71"/>
                </a:solidFill>
                <a:latin typeface="Arial"/>
                <a:cs typeface="Arial"/>
              </a:rPr>
              <a:t>600 kW </a:t>
            </a:r>
            <a:r>
              <a:rPr lang="sl-SI" sz="4100" spc="-5" dirty="0">
                <a:solidFill>
                  <a:srgbClr val="6D6E71"/>
                </a:solidFill>
                <a:latin typeface="Arial"/>
                <a:cs typeface="Arial"/>
              </a:rPr>
              <a:t>pri normalnih zimskih razmerah, če se temperature spustijo pod -10⁰C, pa se obremenitev tega omrežja lahko približa </a:t>
            </a:r>
            <a:r>
              <a:rPr lang="sl-SI" sz="4100" b="1" spc="-5" dirty="0">
                <a:solidFill>
                  <a:srgbClr val="6D6E71"/>
                </a:solidFill>
                <a:latin typeface="Arial"/>
                <a:cs typeface="Arial"/>
              </a:rPr>
              <a:t>1.000 kW</a:t>
            </a:r>
            <a:r>
              <a:rPr lang="sl-SI" sz="4100" spc="-5" dirty="0">
                <a:solidFill>
                  <a:srgbClr val="6D6E71"/>
                </a:solidFill>
                <a:latin typeface="Arial"/>
                <a:cs typeface="Arial"/>
              </a:rPr>
              <a:t>!</a:t>
            </a:r>
          </a:p>
        </p:txBody>
      </p:sp>
    </p:spTree>
    <p:extLst>
      <p:ext uri="{BB962C8B-B14F-4D97-AF65-F5344CB8AC3E}">
        <p14:creationId xmlns:p14="http://schemas.microsoft.com/office/powerpoint/2010/main" val="1282980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57559" y="1047089"/>
            <a:ext cx="17999710" cy="293370"/>
          </a:xfrm>
          <a:custGeom>
            <a:avLst/>
            <a:gdLst/>
            <a:ahLst/>
            <a:cxnLst/>
            <a:rect l="l" t="t" r="r" b="b"/>
            <a:pathLst>
              <a:path w="17999710" h="293369">
                <a:moveTo>
                  <a:pt x="17706267" y="0"/>
                </a:moveTo>
                <a:lnTo>
                  <a:pt x="293184" y="0"/>
                </a:lnTo>
                <a:lnTo>
                  <a:pt x="269139" y="971"/>
                </a:lnTo>
                <a:lnTo>
                  <a:pt x="222728" y="8520"/>
                </a:lnTo>
                <a:lnTo>
                  <a:pt x="179063" y="23039"/>
                </a:lnTo>
                <a:lnTo>
                  <a:pt x="138747" y="43925"/>
                </a:lnTo>
                <a:lnTo>
                  <a:pt x="102383" y="70574"/>
                </a:lnTo>
                <a:lnTo>
                  <a:pt x="70574" y="102383"/>
                </a:lnTo>
                <a:lnTo>
                  <a:pt x="43925" y="138747"/>
                </a:lnTo>
                <a:lnTo>
                  <a:pt x="23039" y="179063"/>
                </a:lnTo>
                <a:lnTo>
                  <a:pt x="8520" y="222728"/>
                </a:lnTo>
                <a:lnTo>
                  <a:pt x="971" y="269139"/>
                </a:lnTo>
                <a:lnTo>
                  <a:pt x="0" y="293184"/>
                </a:lnTo>
                <a:lnTo>
                  <a:pt x="17999451" y="293184"/>
                </a:lnTo>
                <a:lnTo>
                  <a:pt x="17995614" y="245628"/>
                </a:lnTo>
                <a:lnTo>
                  <a:pt x="17984505" y="200515"/>
                </a:lnTo>
                <a:lnTo>
                  <a:pt x="17966727" y="158449"/>
                </a:lnTo>
                <a:lnTo>
                  <a:pt x="17942884" y="120033"/>
                </a:lnTo>
                <a:lnTo>
                  <a:pt x="17913580" y="85871"/>
                </a:lnTo>
                <a:lnTo>
                  <a:pt x="17879418" y="56567"/>
                </a:lnTo>
                <a:lnTo>
                  <a:pt x="17841002" y="32724"/>
                </a:lnTo>
                <a:lnTo>
                  <a:pt x="17798936" y="14946"/>
                </a:lnTo>
                <a:lnTo>
                  <a:pt x="17753823" y="3837"/>
                </a:lnTo>
                <a:lnTo>
                  <a:pt x="17706267" y="0"/>
                </a:lnTo>
                <a:close/>
              </a:path>
            </a:pathLst>
          </a:custGeom>
          <a:solidFill>
            <a:srgbClr val="1C6481"/>
          </a:solidFill>
        </p:spPr>
        <p:txBody>
          <a:bodyPr wrap="square" lIns="0" tIns="0" rIns="0" bIns="0" rtlCol="0"/>
          <a:lstStyle/>
          <a:p>
            <a:endParaRPr>
              <a:solidFill>
                <a:prstClr val="black"/>
              </a:solidFill>
            </a:endParaRPr>
          </a:p>
        </p:txBody>
      </p:sp>
      <p:sp>
        <p:nvSpPr>
          <p:cNvPr id="4" name="object 4"/>
          <p:cNvSpPr txBox="1"/>
          <p:nvPr/>
        </p:nvSpPr>
        <p:spPr>
          <a:xfrm>
            <a:off x="755650" y="4981819"/>
            <a:ext cx="9753600" cy="5227072"/>
          </a:xfrm>
          <a:prstGeom prst="rect">
            <a:avLst/>
          </a:prstGeom>
        </p:spPr>
        <p:txBody>
          <a:bodyPr vert="horz" wrap="square" lIns="0" tIns="0" rIns="0" bIns="0" rtlCol="0">
            <a:spAutoFit/>
          </a:bodyPr>
          <a:lstStyle/>
          <a:p>
            <a:pPr marL="12700">
              <a:spcBef>
                <a:spcPts val="2920"/>
              </a:spcBef>
              <a:buClr>
                <a:srgbClr val="6D6E71"/>
              </a:buClr>
              <a:tabLst>
                <a:tab pos="216535" algn="l"/>
              </a:tabLst>
            </a:pPr>
            <a:r>
              <a:rPr lang="sl-SI" sz="4100" spc="-5" dirty="0">
                <a:solidFill>
                  <a:srgbClr val="6D6E71"/>
                </a:solidFill>
                <a:latin typeface="Arial"/>
                <a:cs typeface="Arial"/>
              </a:rPr>
              <a:t>Dejansko se bo zelo verjetno res povečeval delež, pa tudi obseg rabe električne energije (do leta 2030 za 0,6 % do 1,6 % p.a.).</a:t>
            </a:r>
          </a:p>
          <a:p>
            <a:pPr marL="12700">
              <a:spcBef>
                <a:spcPts val="2920"/>
              </a:spcBef>
              <a:buClr>
                <a:srgbClr val="6D6E71"/>
              </a:buClr>
              <a:tabLst>
                <a:tab pos="216535" algn="l"/>
              </a:tabLst>
            </a:pPr>
            <a:endParaRPr lang="sl-SI" sz="4100" spc="-5" dirty="0">
              <a:solidFill>
                <a:srgbClr val="6D6E71"/>
              </a:solidFill>
              <a:latin typeface="Arial"/>
              <a:cs typeface="Arial"/>
            </a:endParaRPr>
          </a:p>
          <a:p>
            <a:pPr marL="12700">
              <a:spcBef>
                <a:spcPts val="40"/>
              </a:spcBef>
              <a:buClr>
                <a:srgbClr val="6D6E71"/>
              </a:buClr>
              <a:tabLst>
                <a:tab pos="236854" algn="l"/>
              </a:tabLst>
            </a:pPr>
            <a:r>
              <a:rPr lang="sl-SI" sz="4100" spc="-5" dirty="0">
                <a:solidFill>
                  <a:srgbClr val="6D6E71"/>
                </a:solidFill>
                <a:latin typeface="Arial"/>
                <a:cs typeface="Arial"/>
              </a:rPr>
              <a:t>Za primerjavo, v obdobju 1990-2016 je bila povprečna rast 0,83% p.a. </a:t>
            </a:r>
          </a:p>
          <a:p>
            <a:pPr marL="12700">
              <a:spcBef>
                <a:spcPts val="40"/>
              </a:spcBef>
              <a:buClr>
                <a:srgbClr val="6D6E71"/>
              </a:buClr>
              <a:tabLst>
                <a:tab pos="236854" algn="l"/>
              </a:tabLst>
            </a:pPr>
            <a:endParaRPr sz="2850" dirty="0">
              <a:solidFill>
                <a:prstClr val="black"/>
              </a:solidFill>
              <a:latin typeface="Arial"/>
              <a:cs typeface="Arial"/>
            </a:endParaRPr>
          </a:p>
        </p:txBody>
      </p:sp>
      <p:sp>
        <p:nvSpPr>
          <p:cNvPr id="6" name="object 6"/>
          <p:cNvSpPr txBox="1"/>
          <p:nvPr/>
        </p:nvSpPr>
        <p:spPr>
          <a:xfrm>
            <a:off x="978494" y="2244725"/>
            <a:ext cx="8212455" cy="923330"/>
          </a:xfrm>
          <a:prstGeom prst="rect">
            <a:avLst/>
          </a:prstGeom>
        </p:spPr>
        <p:txBody>
          <a:bodyPr vert="horz" wrap="square" lIns="0" tIns="0" rIns="0" bIns="0" rtlCol="0">
            <a:spAutoFit/>
          </a:bodyPr>
          <a:lstStyle/>
          <a:p>
            <a:pPr marL="12700" marR="5080">
              <a:lnSpc>
                <a:spcPct val="100400"/>
              </a:lnSpc>
            </a:pPr>
            <a:r>
              <a:rPr lang="sl-SI" sz="6000" b="1" spc="-5" dirty="0">
                <a:solidFill>
                  <a:srgbClr val="6D6E71"/>
                </a:solidFill>
                <a:latin typeface="Arial"/>
                <a:cs typeface="Arial"/>
              </a:rPr>
              <a:t>Električna energija</a:t>
            </a:r>
            <a:endParaRPr sz="6000" b="1" spc="-5" dirty="0">
              <a:solidFill>
                <a:srgbClr val="6D6E71"/>
              </a:solidFill>
              <a:latin typeface="Arial"/>
              <a:cs typeface="Arial"/>
            </a:endParaRPr>
          </a:p>
        </p:txBody>
      </p:sp>
      <p:sp>
        <p:nvSpPr>
          <p:cNvPr id="9" name="object 2"/>
          <p:cNvSpPr/>
          <p:nvPr/>
        </p:nvSpPr>
        <p:spPr>
          <a:xfrm>
            <a:off x="18373912" y="11519544"/>
            <a:ext cx="681528" cy="340764"/>
          </a:xfrm>
          <a:prstGeom prst="rect">
            <a:avLst/>
          </a:prstGeom>
          <a:blipFill dpi="0" rotWithShape="1">
            <a:blip r:embed="rId3" cstate="print">
              <a:alphaModFix amt="70000"/>
            </a:blip>
            <a:srcRect/>
            <a:stretch>
              <a:fillRect/>
            </a:stretch>
          </a:blipFill>
        </p:spPr>
        <p:txBody>
          <a:bodyPr wrap="square" lIns="0" tIns="0" rIns="0" bIns="0" rtlCol="0"/>
          <a:lstStyle/>
          <a:p>
            <a:endParaRPr>
              <a:solidFill>
                <a:prstClr val="black"/>
              </a:solidFill>
            </a:endParaRPr>
          </a:p>
        </p:txBody>
      </p:sp>
      <p:sp>
        <p:nvSpPr>
          <p:cNvPr id="10" name="object 8"/>
          <p:cNvSpPr/>
          <p:nvPr/>
        </p:nvSpPr>
        <p:spPr>
          <a:xfrm>
            <a:off x="1047088" y="11287614"/>
            <a:ext cx="13666641" cy="696093"/>
          </a:xfrm>
          <a:prstGeom prst="rect">
            <a:avLst/>
          </a:prstGeom>
          <a:blipFill dpi="0" rotWithShape="1">
            <a:blip r:embed="rId4" cstate="print">
              <a:alphaModFix amt="50000"/>
            </a:blip>
            <a:srcRect/>
            <a:stretch>
              <a:fillRect/>
            </a:stretch>
          </a:blipFill>
        </p:spPr>
        <p:txBody>
          <a:bodyPr wrap="square" lIns="0" tIns="0" rIns="0" bIns="0" rtlCol="0"/>
          <a:lstStyle/>
          <a:p>
            <a:endParaRPr>
              <a:solidFill>
                <a:prstClr val="black"/>
              </a:solidFill>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66450" y="1558925"/>
            <a:ext cx="7957539" cy="479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37593" y="6525644"/>
            <a:ext cx="7986395" cy="479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5046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373912" y="11519544"/>
            <a:ext cx="681528" cy="340764"/>
          </a:xfrm>
          <a:prstGeom prst="rect">
            <a:avLst/>
          </a:prstGeom>
          <a:blipFill dpi="0" rotWithShape="1">
            <a:blip r:embed="rId3" cstate="print">
              <a:alphaModFix amt="70000"/>
            </a:blip>
            <a:srcRect/>
            <a:stretch>
              <a:fillRect/>
            </a:stretch>
          </a:blipFill>
        </p:spPr>
        <p:txBody>
          <a:bodyPr wrap="square" lIns="0" tIns="0" rIns="0" bIns="0" rtlCol="0"/>
          <a:lstStyle/>
          <a:p>
            <a:endParaRPr>
              <a:solidFill>
                <a:prstClr val="black"/>
              </a:solidFill>
            </a:endParaRPr>
          </a:p>
        </p:txBody>
      </p:sp>
      <p:sp>
        <p:nvSpPr>
          <p:cNvPr id="3" name="object 3"/>
          <p:cNvSpPr/>
          <p:nvPr/>
        </p:nvSpPr>
        <p:spPr>
          <a:xfrm>
            <a:off x="1057559" y="1047089"/>
            <a:ext cx="17999710" cy="293370"/>
          </a:xfrm>
          <a:custGeom>
            <a:avLst/>
            <a:gdLst/>
            <a:ahLst/>
            <a:cxnLst/>
            <a:rect l="l" t="t" r="r" b="b"/>
            <a:pathLst>
              <a:path w="17999710" h="293369">
                <a:moveTo>
                  <a:pt x="17706267" y="0"/>
                </a:moveTo>
                <a:lnTo>
                  <a:pt x="293184" y="0"/>
                </a:lnTo>
                <a:lnTo>
                  <a:pt x="269139" y="971"/>
                </a:lnTo>
                <a:lnTo>
                  <a:pt x="222728" y="8520"/>
                </a:lnTo>
                <a:lnTo>
                  <a:pt x="179063" y="23039"/>
                </a:lnTo>
                <a:lnTo>
                  <a:pt x="138747" y="43925"/>
                </a:lnTo>
                <a:lnTo>
                  <a:pt x="102383" y="70574"/>
                </a:lnTo>
                <a:lnTo>
                  <a:pt x="70574" y="102383"/>
                </a:lnTo>
                <a:lnTo>
                  <a:pt x="43925" y="138747"/>
                </a:lnTo>
                <a:lnTo>
                  <a:pt x="23039" y="179063"/>
                </a:lnTo>
                <a:lnTo>
                  <a:pt x="8520" y="222728"/>
                </a:lnTo>
                <a:lnTo>
                  <a:pt x="971" y="269139"/>
                </a:lnTo>
                <a:lnTo>
                  <a:pt x="0" y="293184"/>
                </a:lnTo>
                <a:lnTo>
                  <a:pt x="17999451" y="293184"/>
                </a:lnTo>
                <a:lnTo>
                  <a:pt x="17995614" y="245628"/>
                </a:lnTo>
                <a:lnTo>
                  <a:pt x="17984505" y="200515"/>
                </a:lnTo>
                <a:lnTo>
                  <a:pt x="17966727" y="158449"/>
                </a:lnTo>
                <a:lnTo>
                  <a:pt x="17942884" y="120033"/>
                </a:lnTo>
                <a:lnTo>
                  <a:pt x="17913580" y="85871"/>
                </a:lnTo>
                <a:lnTo>
                  <a:pt x="17879418" y="56567"/>
                </a:lnTo>
                <a:lnTo>
                  <a:pt x="17841002" y="32724"/>
                </a:lnTo>
                <a:lnTo>
                  <a:pt x="17798936" y="14946"/>
                </a:lnTo>
                <a:lnTo>
                  <a:pt x="17753823" y="3837"/>
                </a:lnTo>
                <a:lnTo>
                  <a:pt x="17706267" y="0"/>
                </a:lnTo>
                <a:close/>
              </a:path>
            </a:pathLst>
          </a:custGeom>
          <a:solidFill>
            <a:srgbClr val="1C6481"/>
          </a:solidFill>
        </p:spPr>
        <p:txBody>
          <a:bodyPr wrap="square" lIns="0" tIns="0" rIns="0" bIns="0" rtlCol="0"/>
          <a:lstStyle/>
          <a:p>
            <a:endParaRPr>
              <a:solidFill>
                <a:prstClr val="black"/>
              </a:solidFill>
            </a:endParaRPr>
          </a:p>
        </p:txBody>
      </p:sp>
      <p:sp>
        <p:nvSpPr>
          <p:cNvPr id="7" name="object 7"/>
          <p:cNvSpPr/>
          <p:nvPr/>
        </p:nvSpPr>
        <p:spPr>
          <a:xfrm>
            <a:off x="12203815" y="6305947"/>
            <a:ext cx="7900284" cy="3950142"/>
          </a:xfrm>
          <a:prstGeom prst="rect">
            <a:avLst/>
          </a:prstGeom>
          <a:blipFill dpi="0" rotWithShape="1">
            <a:blip r:embed="rId4" cstate="print">
              <a:alphaModFix amt="10000"/>
            </a:blip>
            <a:srcRect/>
            <a:stretch>
              <a:fillRect/>
            </a:stretch>
          </a:blipFill>
        </p:spPr>
        <p:txBody>
          <a:bodyPr wrap="square" lIns="0" tIns="0" rIns="0" bIns="0" rtlCol="0"/>
          <a:lstStyle/>
          <a:p>
            <a:endParaRPr>
              <a:solidFill>
                <a:prstClr val="black"/>
              </a:solidFill>
            </a:endParaRPr>
          </a:p>
        </p:txBody>
      </p:sp>
      <p:sp>
        <p:nvSpPr>
          <p:cNvPr id="8" name="object 8"/>
          <p:cNvSpPr/>
          <p:nvPr/>
        </p:nvSpPr>
        <p:spPr>
          <a:xfrm>
            <a:off x="1047088" y="11287614"/>
            <a:ext cx="13666641" cy="696093"/>
          </a:xfrm>
          <a:prstGeom prst="rect">
            <a:avLst/>
          </a:prstGeom>
          <a:blipFill dpi="0" rotWithShape="1">
            <a:blip r:embed="rId5" cstate="print">
              <a:alphaModFix amt="50000"/>
            </a:blip>
            <a:srcRect/>
            <a:stretch>
              <a:fillRect/>
            </a:stretch>
          </a:blipFill>
        </p:spPr>
        <p:txBody>
          <a:bodyPr wrap="square" lIns="0" tIns="0" rIns="0" bIns="0" rtlCol="0"/>
          <a:lstStyle/>
          <a:p>
            <a:endParaRPr>
              <a:solidFill>
                <a:prstClr val="black"/>
              </a:solidFill>
            </a:endParaRPr>
          </a:p>
        </p:txBody>
      </p:sp>
      <p:sp>
        <p:nvSpPr>
          <p:cNvPr id="4" name="Pravokotnik 3"/>
          <p:cNvSpPr/>
          <p:nvPr/>
        </p:nvSpPr>
        <p:spPr>
          <a:xfrm>
            <a:off x="1057559" y="4073525"/>
            <a:ext cx="14020516" cy="723275"/>
          </a:xfrm>
          <a:prstGeom prst="rect">
            <a:avLst/>
          </a:prstGeom>
        </p:spPr>
        <p:txBody>
          <a:bodyPr wrap="square">
            <a:spAutoFit/>
          </a:bodyPr>
          <a:lstStyle/>
          <a:p>
            <a:pPr marL="571500" indent="-571500">
              <a:buFont typeface="Arial" panose="020B0604020202020204" pitchFamily="34" charset="0"/>
              <a:buChar char="•"/>
            </a:pPr>
            <a:endParaRPr lang="sl-SI" sz="4100" b="1" spc="-5" dirty="0">
              <a:solidFill>
                <a:srgbClr val="6D6E71"/>
              </a:solidFill>
              <a:latin typeface="Arial"/>
              <a:cs typeface="Arial"/>
            </a:endParaRPr>
          </a:p>
        </p:txBody>
      </p:sp>
      <p:sp>
        <p:nvSpPr>
          <p:cNvPr id="5" name="Pravokotnik 4"/>
          <p:cNvSpPr/>
          <p:nvPr/>
        </p:nvSpPr>
        <p:spPr>
          <a:xfrm>
            <a:off x="1288562" y="3698142"/>
            <a:ext cx="17425626" cy="7032694"/>
          </a:xfrm>
          <a:prstGeom prst="rect">
            <a:avLst/>
          </a:prstGeom>
        </p:spPr>
        <p:txBody>
          <a:bodyPr wrap="square">
            <a:spAutoFit/>
          </a:bodyPr>
          <a:lstStyle/>
          <a:p>
            <a:pPr marL="571500" indent="-571500">
              <a:buFont typeface="Arial" panose="020B0604020202020204" pitchFamily="34" charset="0"/>
              <a:buChar char="•"/>
            </a:pPr>
            <a:r>
              <a:rPr lang="sl-SI" sz="4100" spc="-5" dirty="0">
                <a:solidFill>
                  <a:srgbClr val="6D6E71"/>
                </a:solidFill>
                <a:latin typeface="Arial"/>
                <a:cs typeface="Arial"/>
              </a:rPr>
              <a:t>Če bi, po Izhodiščih za pripravo EKS, izvedli 100 % električno mobilnost in ogrevanje, bi za to rabili najmanj dodatnih 10 </a:t>
            </a:r>
            <a:r>
              <a:rPr lang="sl-SI" sz="4100" spc="-5" dirty="0" err="1">
                <a:solidFill>
                  <a:srgbClr val="6D6E71"/>
                </a:solidFill>
                <a:latin typeface="Arial"/>
                <a:cs typeface="Arial"/>
              </a:rPr>
              <a:t>TWh</a:t>
            </a:r>
            <a:r>
              <a:rPr lang="sl-SI" sz="4100" spc="-5" dirty="0">
                <a:solidFill>
                  <a:srgbClr val="6D6E71"/>
                </a:solidFill>
                <a:latin typeface="Arial"/>
                <a:cs typeface="Arial"/>
              </a:rPr>
              <a:t> proizvodnje električne energije, danes je vsa slovenska proizvodnja 10 </a:t>
            </a:r>
            <a:r>
              <a:rPr lang="sl-SI" sz="4100" spc="-5" dirty="0" err="1">
                <a:solidFill>
                  <a:srgbClr val="6D6E71"/>
                </a:solidFill>
                <a:latin typeface="Arial"/>
                <a:cs typeface="Arial"/>
              </a:rPr>
              <a:t>TWh</a:t>
            </a:r>
            <a:r>
              <a:rPr lang="sl-SI" sz="4100" spc="-5" dirty="0">
                <a:solidFill>
                  <a:srgbClr val="6D6E71"/>
                </a:solidFill>
                <a:latin typeface="Arial"/>
                <a:cs typeface="Arial"/>
              </a:rPr>
              <a:t>!</a:t>
            </a:r>
          </a:p>
          <a:p>
            <a:pPr marL="571500" indent="-571500">
              <a:buFont typeface="Arial" panose="020B0604020202020204" pitchFamily="34" charset="0"/>
              <a:buChar char="•"/>
            </a:pPr>
            <a:r>
              <a:rPr lang="sl-SI" sz="4100" spc="-5" dirty="0">
                <a:solidFill>
                  <a:srgbClr val="6D6E71"/>
                </a:solidFill>
                <a:latin typeface="Arial"/>
                <a:cs typeface="Arial"/>
              </a:rPr>
              <a:t>Mnogo večji izziv kot zagotavljanje teh količin energije je zagotavljanje ustrezne moči proizvodnje električne energije, ker bi se konične obremenitve EES povečale za faktor 2 do 3 krat, torej s sedanjih 2.000 MW na 4.000 MW-6.000 MW.</a:t>
            </a:r>
          </a:p>
          <a:p>
            <a:pPr marL="571500" indent="-571500">
              <a:buFont typeface="Arial" panose="020B0604020202020204" pitchFamily="34" charset="0"/>
              <a:buChar char="•"/>
            </a:pPr>
            <a:r>
              <a:rPr lang="sl-SI" sz="4100" spc="-5" dirty="0">
                <a:solidFill>
                  <a:srgbClr val="6D6E71"/>
                </a:solidFill>
                <a:latin typeface="Arial"/>
                <a:cs typeface="Arial"/>
              </a:rPr>
              <a:t>Pri tem nam, na mrzle zimske dneve, ne morejo pomagati ukrepi za učinkovito rabo elektrike, ker TČ obratujejo s povprečno močjo okrog 5 kW, kar že pri 500.000 toplotnih črpalkah znese 2.500 MW dodatne obremenitve!. </a:t>
            </a:r>
          </a:p>
        </p:txBody>
      </p:sp>
      <p:sp>
        <p:nvSpPr>
          <p:cNvPr id="10" name="PoljeZBesedilom 9"/>
          <p:cNvSpPr txBox="1"/>
          <p:nvPr/>
        </p:nvSpPr>
        <p:spPr>
          <a:xfrm>
            <a:off x="1593850" y="1530838"/>
            <a:ext cx="17602200" cy="1862048"/>
          </a:xfrm>
          <a:prstGeom prst="rect">
            <a:avLst/>
          </a:prstGeom>
          <a:noFill/>
        </p:spPr>
        <p:txBody>
          <a:bodyPr wrap="square" rtlCol="0">
            <a:spAutoFit/>
          </a:bodyPr>
          <a:lstStyle/>
          <a:p>
            <a:r>
              <a:rPr lang="sl-SI" sz="5750" b="1" dirty="0">
                <a:solidFill>
                  <a:srgbClr val="6D6E71"/>
                </a:solidFill>
                <a:latin typeface="Arial"/>
                <a:ea typeface="+mj-ea"/>
                <a:cs typeface="Arial"/>
              </a:rPr>
              <a:t>Omrežje ne bo zmoglo takšnega števila električnih vozil …</a:t>
            </a:r>
          </a:p>
        </p:txBody>
      </p:sp>
    </p:spTree>
    <p:extLst>
      <p:ext uri="{BB962C8B-B14F-4D97-AF65-F5344CB8AC3E}">
        <p14:creationId xmlns:p14="http://schemas.microsoft.com/office/powerpoint/2010/main" val="3532499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373912" y="11519544"/>
            <a:ext cx="681528" cy="340764"/>
          </a:xfrm>
          <a:prstGeom prst="rect">
            <a:avLst/>
          </a:prstGeom>
          <a:blipFill dpi="0" rotWithShape="1">
            <a:blip r:embed="rId3" cstate="print">
              <a:alphaModFix amt="70000"/>
            </a:blip>
            <a:srcRect/>
            <a:stretch>
              <a:fillRect/>
            </a:stretch>
          </a:blipFill>
        </p:spPr>
        <p:txBody>
          <a:bodyPr wrap="square" lIns="0" tIns="0" rIns="0" bIns="0" rtlCol="0"/>
          <a:lstStyle/>
          <a:p>
            <a:endParaRPr>
              <a:solidFill>
                <a:prstClr val="black"/>
              </a:solidFill>
            </a:endParaRPr>
          </a:p>
        </p:txBody>
      </p:sp>
      <p:sp>
        <p:nvSpPr>
          <p:cNvPr id="3" name="object 3"/>
          <p:cNvSpPr/>
          <p:nvPr/>
        </p:nvSpPr>
        <p:spPr>
          <a:xfrm>
            <a:off x="1057559" y="1047089"/>
            <a:ext cx="17999710" cy="293370"/>
          </a:xfrm>
          <a:custGeom>
            <a:avLst/>
            <a:gdLst/>
            <a:ahLst/>
            <a:cxnLst/>
            <a:rect l="l" t="t" r="r" b="b"/>
            <a:pathLst>
              <a:path w="17999710" h="293369">
                <a:moveTo>
                  <a:pt x="17706267" y="0"/>
                </a:moveTo>
                <a:lnTo>
                  <a:pt x="293184" y="0"/>
                </a:lnTo>
                <a:lnTo>
                  <a:pt x="269139" y="971"/>
                </a:lnTo>
                <a:lnTo>
                  <a:pt x="222728" y="8520"/>
                </a:lnTo>
                <a:lnTo>
                  <a:pt x="179063" y="23039"/>
                </a:lnTo>
                <a:lnTo>
                  <a:pt x="138747" y="43925"/>
                </a:lnTo>
                <a:lnTo>
                  <a:pt x="102383" y="70574"/>
                </a:lnTo>
                <a:lnTo>
                  <a:pt x="70574" y="102383"/>
                </a:lnTo>
                <a:lnTo>
                  <a:pt x="43925" y="138747"/>
                </a:lnTo>
                <a:lnTo>
                  <a:pt x="23039" y="179063"/>
                </a:lnTo>
                <a:lnTo>
                  <a:pt x="8520" y="222728"/>
                </a:lnTo>
                <a:lnTo>
                  <a:pt x="971" y="269139"/>
                </a:lnTo>
                <a:lnTo>
                  <a:pt x="0" y="293184"/>
                </a:lnTo>
                <a:lnTo>
                  <a:pt x="17999451" y="293184"/>
                </a:lnTo>
                <a:lnTo>
                  <a:pt x="17995614" y="245628"/>
                </a:lnTo>
                <a:lnTo>
                  <a:pt x="17984505" y="200515"/>
                </a:lnTo>
                <a:lnTo>
                  <a:pt x="17966727" y="158449"/>
                </a:lnTo>
                <a:lnTo>
                  <a:pt x="17942884" y="120033"/>
                </a:lnTo>
                <a:lnTo>
                  <a:pt x="17913580" y="85871"/>
                </a:lnTo>
                <a:lnTo>
                  <a:pt x="17879418" y="56567"/>
                </a:lnTo>
                <a:lnTo>
                  <a:pt x="17841002" y="32724"/>
                </a:lnTo>
                <a:lnTo>
                  <a:pt x="17798936" y="14946"/>
                </a:lnTo>
                <a:lnTo>
                  <a:pt x="17753823" y="3837"/>
                </a:lnTo>
                <a:lnTo>
                  <a:pt x="17706267" y="0"/>
                </a:lnTo>
                <a:close/>
              </a:path>
            </a:pathLst>
          </a:custGeom>
          <a:solidFill>
            <a:srgbClr val="1C6481"/>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xfrm>
            <a:off x="1047088" y="1635125"/>
            <a:ext cx="18035322" cy="884858"/>
          </a:xfrm>
          <a:prstGeom prst="rect">
            <a:avLst/>
          </a:prstGeom>
        </p:spPr>
        <p:txBody>
          <a:bodyPr vert="horz" wrap="square" lIns="0" tIns="0" rIns="0" bIns="0" rtlCol="0">
            <a:spAutoFit/>
          </a:bodyPr>
          <a:lstStyle/>
          <a:p>
            <a:pPr marL="12700">
              <a:lnSpc>
                <a:spcPct val="100000"/>
              </a:lnSpc>
            </a:pPr>
            <a:r>
              <a:rPr lang="sl-SI" dirty="0"/>
              <a:t>Cena električne energije</a:t>
            </a:r>
            <a:endParaRPr spc="-5" dirty="0"/>
          </a:p>
        </p:txBody>
      </p:sp>
      <p:sp>
        <p:nvSpPr>
          <p:cNvPr id="7" name="object 7"/>
          <p:cNvSpPr/>
          <p:nvPr/>
        </p:nvSpPr>
        <p:spPr>
          <a:xfrm>
            <a:off x="12203815" y="6305947"/>
            <a:ext cx="7900284" cy="3950142"/>
          </a:xfrm>
          <a:prstGeom prst="rect">
            <a:avLst/>
          </a:prstGeom>
          <a:blipFill dpi="0" rotWithShape="1">
            <a:blip r:embed="rId4" cstate="print">
              <a:alphaModFix amt="10000"/>
            </a:blip>
            <a:srcRect/>
            <a:stretch>
              <a:fillRect/>
            </a:stretch>
          </a:blipFill>
        </p:spPr>
        <p:txBody>
          <a:bodyPr wrap="square" lIns="0" tIns="0" rIns="0" bIns="0" rtlCol="0"/>
          <a:lstStyle/>
          <a:p>
            <a:endParaRPr>
              <a:solidFill>
                <a:prstClr val="black"/>
              </a:solidFill>
            </a:endParaRPr>
          </a:p>
        </p:txBody>
      </p:sp>
      <p:sp>
        <p:nvSpPr>
          <p:cNvPr id="8" name="object 8"/>
          <p:cNvSpPr/>
          <p:nvPr/>
        </p:nvSpPr>
        <p:spPr>
          <a:xfrm>
            <a:off x="1047088" y="11287614"/>
            <a:ext cx="13666641" cy="696093"/>
          </a:xfrm>
          <a:prstGeom prst="rect">
            <a:avLst/>
          </a:prstGeom>
          <a:blipFill dpi="0" rotWithShape="1">
            <a:blip r:embed="rId5" cstate="print">
              <a:alphaModFix amt="50000"/>
            </a:blip>
            <a:srcRect/>
            <a:stretch>
              <a:fillRect/>
            </a:stretch>
          </a:blipFill>
        </p:spPr>
        <p:txBody>
          <a:bodyPr wrap="square" lIns="0" tIns="0" rIns="0" bIns="0" rtlCol="0"/>
          <a:lstStyle/>
          <a:p>
            <a:endParaRPr>
              <a:solidFill>
                <a:prstClr val="black"/>
              </a:solidFill>
            </a:endParaRPr>
          </a:p>
        </p:txBody>
      </p:sp>
      <p:sp>
        <p:nvSpPr>
          <p:cNvPr id="4" name="Pravokotnik 3"/>
          <p:cNvSpPr/>
          <p:nvPr/>
        </p:nvSpPr>
        <p:spPr>
          <a:xfrm>
            <a:off x="1289050" y="3010376"/>
            <a:ext cx="15621000" cy="7663636"/>
          </a:xfrm>
          <a:prstGeom prst="rect">
            <a:avLst/>
          </a:prstGeom>
        </p:spPr>
        <p:txBody>
          <a:bodyPr wrap="square">
            <a:spAutoFit/>
          </a:bodyPr>
          <a:lstStyle/>
          <a:p>
            <a:r>
              <a:rPr lang="sl-SI" sz="4100" spc="-5" dirty="0">
                <a:solidFill>
                  <a:srgbClr val="6D6E71"/>
                </a:solidFill>
                <a:latin typeface="Arial"/>
                <a:cs typeface="Arial"/>
              </a:rPr>
              <a:t>Energetski koncept Slovenije sporoča naslednje: </a:t>
            </a:r>
          </a:p>
          <a:p>
            <a:endParaRPr lang="sl-SI" sz="4100" spc="-5" dirty="0">
              <a:solidFill>
                <a:srgbClr val="6D6E71"/>
              </a:solidFill>
              <a:latin typeface="Arial"/>
              <a:cs typeface="Arial"/>
            </a:endParaRPr>
          </a:p>
          <a:p>
            <a:pPr marL="1028700" lvl="1" indent="-571500">
              <a:buFont typeface="Arial" panose="020B0604020202020204" pitchFamily="34" charset="0"/>
              <a:buChar char="•"/>
            </a:pPr>
            <a:r>
              <a:rPr lang="sl-SI" sz="4100" b="1" spc="-5" dirty="0">
                <a:solidFill>
                  <a:srgbClr val="6D6E71"/>
                </a:solidFill>
                <a:latin typeface="Arial"/>
                <a:cs typeface="Arial"/>
              </a:rPr>
              <a:t>večja energetska učinkovitost zmanjšuje cene;</a:t>
            </a:r>
          </a:p>
          <a:p>
            <a:pPr marL="1028700" lvl="1" indent="-571500">
              <a:buFont typeface="Arial" panose="020B0604020202020204" pitchFamily="34" charset="0"/>
              <a:buChar char="•"/>
            </a:pPr>
            <a:r>
              <a:rPr lang="sl-SI" sz="4100" b="1" spc="-5" dirty="0">
                <a:solidFill>
                  <a:srgbClr val="6D6E71"/>
                </a:solidFill>
                <a:latin typeface="Arial"/>
                <a:cs typeface="Arial"/>
              </a:rPr>
              <a:t>več obnovljivih virov energije cene povečuje. </a:t>
            </a:r>
          </a:p>
          <a:p>
            <a:pPr marL="571500" indent="-571500">
              <a:buFont typeface="Arial" panose="020B0604020202020204" pitchFamily="34" charset="0"/>
              <a:buChar char="•"/>
            </a:pPr>
            <a:endParaRPr lang="sl-SI" sz="4100" spc="-5" dirty="0">
              <a:solidFill>
                <a:srgbClr val="6D6E71"/>
              </a:solidFill>
              <a:latin typeface="Arial"/>
              <a:cs typeface="Arial"/>
            </a:endParaRPr>
          </a:p>
          <a:p>
            <a:pPr marL="571500" indent="-571500">
              <a:buFont typeface="Arial" panose="020B0604020202020204" pitchFamily="34" charset="0"/>
              <a:buChar char="•"/>
            </a:pPr>
            <a:r>
              <a:rPr lang="sl-SI" sz="4100" spc="-5" dirty="0">
                <a:solidFill>
                  <a:srgbClr val="6D6E71"/>
                </a:solidFill>
                <a:latin typeface="Arial"/>
                <a:cs typeface="Arial"/>
              </a:rPr>
              <a:t>Sestavine cen (energija, </a:t>
            </a:r>
            <a:r>
              <a:rPr lang="sl-SI" sz="4100" spc="-5" dirty="0" err="1">
                <a:solidFill>
                  <a:srgbClr val="6D6E71"/>
                </a:solidFill>
                <a:latin typeface="Arial"/>
                <a:cs typeface="Arial"/>
              </a:rPr>
              <a:t>omrežnina</a:t>
            </a:r>
            <a:r>
              <a:rPr lang="sl-SI" sz="4100" spc="-5" dirty="0">
                <a:solidFill>
                  <a:srgbClr val="6D6E71"/>
                </a:solidFill>
                <a:latin typeface="Arial"/>
                <a:cs typeface="Arial"/>
              </a:rPr>
              <a:t>, prispevki, dajatve, podpore …) niso razkrite, čeprav je prav od njih oziroma razmerij med njimi odvisna cena električne energije vsaj toliko, kot od načina njene proizvodnje. Za potreben razvoj distribucijskega omrežja bo potrebno zagotoviti ustrezne vire - v EKS ni podlage za </a:t>
            </a:r>
            <a:r>
              <a:rPr lang="sl-SI" sz="4100" spc="-5" dirty="0" err="1">
                <a:solidFill>
                  <a:srgbClr val="6D6E71"/>
                </a:solidFill>
                <a:latin typeface="Arial"/>
                <a:cs typeface="Arial"/>
              </a:rPr>
              <a:t>omrežninsko</a:t>
            </a:r>
            <a:r>
              <a:rPr lang="sl-SI" sz="4100" spc="-5" dirty="0">
                <a:solidFill>
                  <a:srgbClr val="6D6E71"/>
                </a:solidFill>
                <a:latin typeface="Arial"/>
                <a:cs typeface="Arial"/>
              </a:rPr>
              <a:t> politiko, ki predstavlja vir za ohranjanje zanesljive in kakovostne oskrbe z električno energijo. </a:t>
            </a:r>
          </a:p>
        </p:txBody>
      </p:sp>
    </p:spTree>
    <p:extLst>
      <p:ext uri="{BB962C8B-B14F-4D97-AF65-F5344CB8AC3E}">
        <p14:creationId xmlns:p14="http://schemas.microsoft.com/office/powerpoint/2010/main" val="2023119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35" y="5235"/>
            <a:ext cx="20093629" cy="12554591"/>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3" name="object 3"/>
          <p:cNvSpPr/>
          <p:nvPr/>
        </p:nvSpPr>
        <p:spPr>
          <a:xfrm>
            <a:off x="10216341" y="6287766"/>
            <a:ext cx="8994775" cy="4377055"/>
          </a:xfrm>
          <a:custGeom>
            <a:avLst/>
            <a:gdLst/>
            <a:ahLst/>
            <a:cxnLst/>
            <a:rect l="l" t="t" r="r" b="b"/>
            <a:pathLst>
              <a:path w="8994775" h="4377055">
                <a:moveTo>
                  <a:pt x="8994490" y="0"/>
                </a:moveTo>
                <a:lnTo>
                  <a:pt x="593625" y="0"/>
                </a:lnTo>
                <a:lnTo>
                  <a:pt x="544938" y="1967"/>
                </a:lnTo>
                <a:lnTo>
                  <a:pt x="497335" y="7769"/>
                </a:lnTo>
                <a:lnTo>
                  <a:pt x="450969" y="17252"/>
                </a:lnTo>
                <a:lnTo>
                  <a:pt x="405992" y="30263"/>
                </a:lnTo>
                <a:lnTo>
                  <a:pt x="362558" y="46649"/>
                </a:lnTo>
                <a:lnTo>
                  <a:pt x="320819" y="66258"/>
                </a:lnTo>
                <a:lnTo>
                  <a:pt x="280927" y="88938"/>
                </a:lnTo>
                <a:lnTo>
                  <a:pt x="243036" y="114534"/>
                </a:lnTo>
                <a:lnTo>
                  <a:pt x="207299" y="142895"/>
                </a:lnTo>
                <a:lnTo>
                  <a:pt x="173867" y="173867"/>
                </a:lnTo>
                <a:lnTo>
                  <a:pt x="142895" y="207299"/>
                </a:lnTo>
                <a:lnTo>
                  <a:pt x="114534" y="243036"/>
                </a:lnTo>
                <a:lnTo>
                  <a:pt x="88938" y="280927"/>
                </a:lnTo>
                <a:lnTo>
                  <a:pt x="66258" y="320819"/>
                </a:lnTo>
                <a:lnTo>
                  <a:pt x="46649" y="362558"/>
                </a:lnTo>
                <a:lnTo>
                  <a:pt x="30263" y="405992"/>
                </a:lnTo>
                <a:lnTo>
                  <a:pt x="17252" y="450969"/>
                </a:lnTo>
                <a:lnTo>
                  <a:pt x="7769" y="497335"/>
                </a:lnTo>
                <a:lnTo>
                  <a:pt x="1967" y="544938"/>
                </a:lnTo>
                <a:lnTo>
                  <a:pt x="0" y="593625"/>
                </a:lnTo>
                <a:lnTo>
                  <a:pt x="0" y="3783204"/>
                </a:lnTo>
                <a:lnTo>
                  <a:pt x="1967" y="3831891"/>
                </a:lnTo>
                <a:lnTo>
                  <a:pt x="7769" y="3879494"/>
                </a:lnTo>
                <a:lnTo>
                  <a:pt x="17252" y="3925860"/>
                </a:lnTo>
                <a:lnTo>
                  <a:pt x="30263" y="3970837"/>
                </a:lnTo>
                <a:lnTo>
                  <a:pt x="46649" y="4014271"/>
                </a:lnTo>
                <a:lnTo>
                  <a:pt x="66258" y="4056010"/>
                </a:lnTo>
                <a:lnTo>
                  <a:pt x="88938" y="4095902"/>
                </a:lnTo>
                <a:lnTo>
                  <a:pt x="114534" y="4133793"/>
                </a:lnTo>
                <a:lnTo>
                  <a:pt x="142895" y="4169530"/>
                </a:lnTo>
                <a:lnTo>
                  <a:pt x="173867" y="4202962"/>
                </a:lnTo>
                <a:lnTo>
                  <a:pt x="207299" y="4233934"/>
                </a:lnTo>
                <a:lnTo>
                  <a:pt x="243036" y="4262295"/>
                </a:lnTo>
                <a:lnTo>
                  <a:pt x="280927" y="4287892"/>
                </a:lnTo>
                <a:lnTo>
                  <a:pt x="320819" y="4310571"/>
                </a:lnTo>
                <a:lnTo>
                  <a:pt x="362558" y="4330180"/>
                </a:lnTo>
                <a:lnTo>
                  <a:pt x="405992" y="4346566"/>
                </a:lnTo>
                <a:lnTo>
                  <a:pt x="450969" y="4359577"/>
                </a:lnTo>
                <a:lnTo>
                  <a:pt x="497335" y="4369060"/>
                </a:lnTo>
                <a:lnTo>
                  <a:pt x="544938" y="4374862"/>
                </a:lnTo>
                <a:lnTo>
                  <a:pt x="593625" y="4376830"/>
                </a:lnTo>
                <a:lnTo>
                  <a:pt x="8994490" y="4376830"/>
                </a:lnTo>
                <a:lnTo>
                  <a:pt x="8994490" y="0"/>
                </a:lnTo>
                <a:close/>
              </a:path>
            </a:pathLst>
          </a:custGeom>
          <a:solidFill>
            <a:srgbClr val="1C6481">
              <a:alpha val="80000"/>
            </a:srgbClr>
          </a:solidFill>
        </p:spPr>
        <p:txBody>
          <a:bodyPr wrap="square" lIns="0" tIns="0" rIns="0" bIns="0" rtlCol="0"/>
          <a:lstStyle/>
          <a:p>
            <a:endParaRPr>
              <a:solidFill>
                <a:prstClr val="black"/>
              </a:solidFill>
            </a:endParaRPr>
          </a:p>
        </p:txBody>
      </p:sp>
      <p:sp>
        <p:nvSpPr>
          <p:cNvPr id="4" name="object 4"/>
          <p:cNvSpPr/>
          <p:nvPr/>
        </p:nvSpPr>
        <p:spPr>
          <a:xfrm>
            <a:off x="18758591" y="6287766"/>
            <a:ext cx="293370" cy="4366895"/>
          </a:xfrm>
          <a:custGeom>
            <a:avLst/>
            <a:gdLst/>
            <a:ahLst/>
            <a:cxnLst/>
            <a:rect l="l" t="t" r="r" b="b"/>
            <a:pathLst>
              <a:path w="293369" h="4366895">
                <a:moveTo>
                  <a:pt x="0" y="4366359"/>
                </a:moveTo>
                <a:lnTo>
                  <a:pt x="293184" y="4366359"/>
                </a:lnTo>
                <a:lnTo>
                  <a:pt x="293184" y="0"/>
                </a:lnTo>
                <a:lnTo>
                  <a:pt x="0" y="0"/>
                </a:lnTo>
                <a:lnTo>
                  <a:pt x="0" y="4366359"/>
                </a:lnTo>
                <a:close/>
              </a:path>
            </a:pathLst>
          </a:custGeom>
          <a:solidFill>
            <a:srgbClr val="1C6481"/>
          </a:solidFill>
        </p:spPr>
        <p:txBody>
          <a:bodyPr wrap="square" lIns="0" tIns="0" rIns="0" bIns="0" rtlCol="0"/>
          <a:lstStyle/>
          <a:p>
            <a:endParaRPr>
              <a:solidFill>
                <a:prstClr val="black"/>
              </a:solidFill>
            </a:endParaRPr>
          </a:p>
        </p:txBody>
      </p:sp>
      <p:sp>
        <p:nvSpPr>
          <p:cNvPr id="5" name="object 5"/>
          <p:cNvSpPr txBox="1"/>
          <p:nvPr/>
        </p:nvSpPr>
        <p:spPr>
          <a:xfrm>
            <a:off x="10966450" y="7121526"/>
            <a:ext cx="7748226" cy="2462213"/>
          </a:xfrm>
          <a:prstGeom prst="rect">
            <a:avLst/>
          </a:prstGeom>
        </p:spPr>
        <p:txBody>
          <a:bodyPr vert="horz" wrap="square" lIns="0" tIns="0" rIns="0" bIns="0" rtlCol="0">
            <a:spAutoFit/>
          </a:bodyPr>
          <a:lstStyle/>
          <a:p>
            <a:pPr marL="12700" marR="5080"/>
            <a:r>
              <a:rPr lang="sl-SI" sz="8000" b="1" spc="-235" dirty="0">
                <a:solidFill>
                  <a:srgbClr val="FFFFFF"/>
                </a:solidFill>
                <a:latin typeface="Arial"/>
                <a:cs typeface="Arial"/>
              </a:rPr>
              <a:t>Aktivna vloga uporabnika</a:t>
            </a:r>
          </a:p>
        </p:txBody>
      </p:sp>
      <p:sp>
        <p:nvSpPr>
          <p:cNvPr id="6" name="object 6"/>
          <p:cNvSpPr/>
          <p:nvPr/>
        </p:nvSpPr>
        <p:spPr>
          <a:xfrm>
            <a:off x="18373912" y="11519544"/>
            <a:ext cx="681528" cy="340764"/>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7" name="object 7"/>
          <p:cNvSpPr/>
          <p:nvPr/>
        </p:nvSpPr>
        <p:spPr>
          <a:xfrm>
            <a:off x="1047088" y="11287614"/>
            <a:ext cx="13666641" cy="696093"/>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005354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373912" y="11519544"/>
            <a:ext cx="681528" cy="340764"/>
          </a:xfrm>
          <a:prstGeom prst="rect">
            <a:avLst/>
          </a:prstGeom>
          <a:blipFill dpi="0" rotWithShape="1">
            <a:blip r:embed="rId3" cstate="print">
              <a:alphaModFix amt="70000"/>
            </a:blip>
            <a:srcRect/>
            <a:stretch>
              <a:fillRect/>
            </a:stretch>
          </a:blipFill>
        </p:spPr>
        <p:txBody>
          <a:bodyPr wrap="square" lIns="0" tIns="0" rIns="0" bIns="0" rtlCol="0"/>
          <a:lstStyle/>
          <a:p>
            <a:endParaRPr>
              <a:solidFill>
                <a:prstClr val="black"/>
              </a:solidFill>
            </a:endParaRPr>
          </a:p>
        </p:txBody>
      </p:sp>
      <p:sp>
        <p:nvSpPr>
          <p:cNvPr id="3" name="object 3"/>
          <p:cNvSpPr/>
          <p:nvPr/>
        </p:nvSpPr>
        <p:spPr>
          <a:xfrm>
            <a:off x="1057559" y="1047089"/>
            <a:ext cx="17999710" cy="293370"/>
          </a:xfrm>
          <a:custGeom>
            <a:avLst/>
            <a:gdLst/>
            <a:ahLst/>
            <a:cxnLst/>
            <a:rect l="l" t="t" r="r" b="b"/>
            <a:pathLst>
              <a:path w="17999710" h="293369">
                <a:moveTo>
                  <a:pt x="17706267" y="0"/>
                </a:moveTo>
                <a:lnTo>
                  <a:pt x="293184" y="0"/>
                </a:lnTo>
                <a:lnTo>
                  <a:pt x="269139" y="971"/>
                </a:lnTo>
                <a:lnTo>
                  <a:pt x="222728" y="8520"/>
                </a:lnTo>
                <a:lnTo>
                  <a:pt x="179063" y="23039"/>
                </a:lnTo>
                <a:lnTo>
                  <a:pt x="138747" y="43925"/>
                </a:lnTo>
                <a:lnTo>
                  <a:pt x="102383" y="70574"/>
                </a:lnTo>
                <a:lnTo>
                  <a:pt x="70574" y="102383"/>
                </a:lnTo>
                <a:lnTo>
                  <a:pt x="43925" y="138747"/>
                </a:lnTo>
                <a:lnTo>
                  <a:pt x="23039" y="179063"/>
                </a:lnTo>
                <a:lnTo>
                  <a:pt x="8520" y="222728"/>
                </a:lnTo>
                <a:lnTo>
                  <a:pt x="971" y="269139"/>
                </a:lnTo>
                <a:lnTo>
                  <a:pt x="0" y="293184"/>
                </a:lnTo>
                <a:lnTo>
                  <a:pt x="17999451" y="293184"/>
                </a:lnTo>
                <a:lnTo>
                  <a:pt x="17995614" y="245628"/>
                </a:lnTo>
                <a:lnTo>
                  <a:pt x="17984505" y="200515"/>
                </a:lnTo>
                <a:lnTo>
                  <a:pt x="17966727" y="158449"/>
                </a:lnTo>
                <a:lnTo>
                  <a:pt x="17942884" y="120033"/>
                </a:lnTo>
                <a:lnTo>
                  <a:pt x="17913580" y="85871"/>
                </a:lnTo>
                <a:lnTo>
                  <a:pt x="17879418" y="56567"/>
                </a:lnTo>
                <a:lnTo>
                  <a:pt x="17841002" y="32724"/>
                </a:lnTo>
                <a:lnTo>
                  <a:pt x="17798936" y="14946"/>
                </a:lnTo>
                <a:lnTo>
                  <a:pt x="17753823" y="3837"/>
                </a:lnTo>
                <a:lnTo>
                  <a:pt x="17706267" y="0"/>
                </a:lnTo>
                <a:close/>
              </a:path>
            </a:pathLst>
          </a:custGeom>
          <a:solidFill>
            <a:srgbClr val="1C6481"/>
          </a:solidFill>
        </p:spPr>
        <p:txBody>
          <a:bodyPr wrap="square" lIns="0" tIns="0" rIns="0" bIns="0" rtlCol="0"/>
          <a:lstStyle/>
          <a:p>
            <a:endParaRPr>
              <a:solidFill>
                <a:prstClr val="black"/>
              </a:solidFill>
            </a:endParaRPr>
          </a:p>
        </p:txBody>
      </p:sp>
      <p:sp>
        <p:nvSpPr>
          <p:cNvPr id="5" name="object 5"/>
          <p:cNvSpPr txBox="1"/>
          <p:nvPr/>
        </p:nvSpPr>
        <p:spPr>
          <a:xfrm>
            <a:off x="1034388" y="3997325"/>
            <a:ext cx="18161662" cy="5678478"/>
          </a:xfrm>
          <a:prstGeom prst="rect">
            <a:avLst/>
          </a:prstGeom>
        </p:spPr>
        <p:txBody>
          <a:bodyPr vert="horz" wrap="square" lIns="0" tIns="0" rIns="0" bIns="0" rtlCol="0">
            <a:spAutoFit/>
          </a:bodyPr>
          <a:lstStyle/>
          <a:p>
            <a:pPr marL="584200" indent="-571500" algn="just">
              <a:buClr>
                <a:srgbClr val="1C6481"/>
              </a:buClr>
              <a:buFont typeface="Arial" panose="020B0604020202020204" pitchFamily="34" charset="0"/>
              <a:buChar char="•"/>
              <a:tabLst>
                <a:tab pos="332740" algn="l"/>
              </a:tabLst>
            </a:pPr>
            <a:r>
              <a:rPr lang="sl-SI" sz="4100" b="1" spc="-5" dirty="0">
                <a:solidFill>
                  <a:srgbClr val="6D6E71"/>
                </a:solidFill>
                <a:latin typeface="Arial"/>
                <a:cs typeface="Arial"/>
              </a:rPr>
              <a:t>Energetski koncept Slovenije </a:t>
            </a:r>
            <a:r>
              <a:rPr lang="sl-SI" sz="4100" spc="-5" dirty="0">
                <a:solidFill>
                  <a:srgbClr val="6D6E71"/>
                </a:solidFill>
                <a:latin typeface="Arial"/>
                <a:cs typeface="Arial"/>
              </a:rPr>
              <a:t>je </a:t>
            </a:r>
            <a:r>
              <a:rPr lang="sl-SI" sz="4100" b="1" spc="-5" dirty="0">
                <a:solidFill>
                  <a:srgbClr val="6D6E71"/>
                </a:solidFill>
                <a:latin typeface="Arial"/>
                <a:cs typeface="Arial"/>
              </a:rPr>
              <a:t>osnovni razvojni dokument</a:t>
            </a:r>
            <a:r>
              <a:rPr lang="sl-SI" sz="4100" spc="-5" dirty="0">
                <a:solidFill>
                  <a:srgbClr val="6D6E71"/>
                </a:solidFill>
                <a:latin typeface="Arial"/>
                <a:cs typeface="Arial"/>
              </a:rPr>
              <a:t>, ki predstavlja </a:t>
            </a:r>
            <a:r>
              <a:rPr lang="sl-SI" sz="4100" b="1" spc="-5" dirty="0">
                <a:solidFill>
                  <a:srgbClr val="6D6E71"/>
                </a:solidFill>
                <a:latin typeface="Arial"/>
                <a:cs typeface="Arial"/>
              </a:rPr>
              <a:t>nacionalni energetski program </a:t>
            </a:r>
            <a:r>
              <a:rPr lang="sl-SI" sz="4100" spc="-5" dirty="0">
                <a:solidFill>
                  <a:srgbClr val="6D6E71"/>
                </a:solidFill>
                <a:latin typeface="Arial"/>
                <a:cs typeface="Arial"/>
              </a:rPr>
              <a:t>in ga na predlog Vlade z resolucijo sprejme Državni zbor.</a:t>
            </a:r>
          </a:p>
          <a:p>
            <a:pPr marL="584200" indent="-571500" algn="just">
              <a:buClr>
                <a:srgbClr val="1C6481"/>
              </a:buClr>
              <a:buFont typeface="Arial" panose="020B0604020202020204" pitchFamily="34" charset="0"/>
              <a:buChar char="•"/>
              <a:tabLst>
                <a:tab pos="332740" algn="l"/>
              </a:tabLst>
            </a:pPr>
            <a:endParaRPr lang="sl-SI" sz="4100" spc="-5" dirty="0">
              <a:solidFill>
                <a:srgbClr val="6D6E71"/>
              </a:solidFill>
              <a:latin typeface="Arial"/>
              <a:cs typeface="Arial"/>
            </a:endParaRPr>
          </a:p>
          <a:p>
            <a:pPr marL="584200" indent="-571500" algn="just">
              <a:buClr>
                <a:srgbClr val="1C6481"/>
              </a:buClr>
              <a:buFont typeface="Arial" panose="020B0604020202020204" pitchFamily="34" charset="0"/>
              <a:buChar char="•"/>
              <a:tabLst>
                <a:tab pos="332740" algn="l"/>
              </a:tabLst>
            </a:pPr>
            <a:r>
              <a:rPr lang="sl-SI" sz="4100" spc="-5" dirty="0">
                <a:solidFill>
                  <a:srgbClr val="6D6E71"/>
                </a:solidFill>
                <a:latin typeface="Arial"/>
                <a:cs typeface="Arial"/>
              </a:rPr>
              <a:t>Z </a:t>
            </a:r>
            <a:r>
              <a:rPr lang="sl-SI" sz="4100" b="1" spc="-5" dirty="0">
                <a:solidFill>
                  <a:srgbClr val="6D6E71"/>
                </a:solidFill>
                <a:latin typeface="Arial"/>
                <a:cs typeface="Arial"/>
              </a:rPr>
              <a:t>Energetskim konceptom </a:t>
            </a:r>
            <a:r>
              <a:rPr lang="sl-SI" sz="4100" spc="-5" dirty="0">
                <a:solidFill>
                  <a:srgbClr val="6D6E71"/>
                </a:solidFill>
                <a:latin typeface="Arial"/>
                <a:cs typeface="Arial"/>
              </a:rPr>
              <a:t>se na podlagi projekcij gospodarskega, okoljskega in družbenega razvoja države ter na podlagi sprejetih mednarodnih obvez </a:t>
            </a:r>
            <a:r>
              <a:rPr lang="sl-SI" sz="4100" b="1" spc="-5" dirty="0">
                <a:solidFill>
                  <a:srgbClr val="6D6E71"/>
                </a:solidFill>
                <a:latin typeface="Arial"/>
                <a:cs typeface="Arial"/>
              </a:rPr>
              <a:t>določijo cilji zanesljive, trajnostne in konkurenčne oskrbe z energijo za obdobje prihodnjih 20 let in okvirno za 40 let</a:t>
            </a:r>
            <a:r>
              <a:rPr lang="sl-SI" sz="4100" spc="-5" dirty="0">
                <a:solidFill>
                  <a:srgbClr val="6D6E71"/>
                </a:solidFill>
                <a:latin typeface="Arial"/>
                <a:cs typeface="Arial"/>
              </a:rPr>
              <a:t>.</a:t>
            </a:r>
          </a:p>
          <a:p>
            <a:pPr marL="584200" indent="-571500" algn="just">
              <a:buClr>
                <a:srgbClr val="1C6481"/>
              </a:buClr>
              <a:buFont typeface="Arial" panose="020B0604020202020204" pitchFamily="34" charset="0"/>
              <a:buChar char="•"/>
              <a:tabLst>
                <a:tab pos="332740" algn="l"/>
              </a:tabLst>
            </a:pPr>
            <a:endParaRPr lang="sl-SI" sz="4100" spc="-5" dirty="0">
              <a:solidFill>
                <a:srgbClr val="6D6E71"/>
              </a:solidFill>
              <a:latin typeface="Arial"/>
              <a:cs typeface="Arial"/>
            </a:endParaRPr>
          </a:p>
        </p:txBody>
      </p:sp>
      <p:sp>
        <p:nvSpPr>
          <p:cNvPr id="6" name="object 6"/>
          <p:cNvSpPr txBox="1">
            <a:spLocks noGrp="1"/>
          </p:cNvSpPr>
          <p:nvPr>
            <p:ph type="title"/>
          </p:nvPr>
        </p:nvSpPr>
        <p:spPr>
          <a:xfrm>
            <a:off x="1517650" y="2092325"/>
            <a:ext cx="18035322" cy="884858"/>
          </a:xfrm>
          <a:prstGeom prst="rect">
            <a:avLst/>
          </a:prstGeom>
        </p:spPr>
        <p:txBody>
          <a:bodyPr vert="horz" wrap="square" lIns="0" tIns="0" rIns="0" bIns="0" rtlCol="0">
            <a:spAutoFit/>
          </a:bodyPr>
          <a:lstStyle/>
          <a:p>
            <a:pPr marL="12700">
              <a:lnSpc>
                <a:spcPct val="100000"/>
              </a:lnSpc>
            </a:pPr>
            <a:r>
              <a:rPr lang="sl-SI" spc="-5" dirty="0"/>
              <a:t>Pomen energetskega koncepta</a:t>
            </a:r>
          </a:p>
        </p:txBody>
      </p:sp>
      <p:sp>
        <p:nvSpPr>
          <p:cNvPr id="7" name="object 7"/>
          <p:cNvSpPr/>
          <p:nvPr/>
        </p:nvSpPr>
        <p:spPr>
          <a:xfrm>
            <a:off x="12203815" y="6305947"/>
            <a:ext cx="7900284" cy="3950142"/>
          </a:xfrm>
          <a:prstGeom prst="rect">
            <a:avLst/>
          </a:prstGeom>
          <a:blipFill dpi="0" rotWithShape="1">
            <a:blip r:embed="rId4" cstate="print">
              <a:alphaModFix amt="10000"/>
            </a:blip>
            <a:srcRect/>
            <a:stretch>
              <a:fillRect/>
            </a:stretch>
          </a:blipFill>
        </p:spPr>
        <p:txBody>
          <a:bodyPr wrap="square" lIns="0" tIns="0" rIns="0" bIns="0" rtlCol="0"/>
          <a:lstStyle/>
          <a:p>
            <a:endParaRPr>
              <a:solidFill>
                <a:prstClr val="black"/>
              </a:solidFill>
            </a:endParaRPr>
          </a:p>
        </p:txBody>
      </p:sp>
      <p:sp>
        <p:nvSpPr>
          <p:cNvPr id="8" name="object 8"/>
          <p:cNvSpPr/>
          <p:nvPr/>
        </p:nvSpPr>
        <p:spPr>
          <a:xfrm>
            <a:off x="1047088" y="11287614"/>
            <a:ext cx="13666641" cy="696093"/>
          </a:xfrm>
          <a:prstGeom prst="rect">
            <a:avLst/>
          </a:prstGeom>
          <a:blipFill dpi="0" rotWithShape="1">
            <a:blip r:embed="rId5" cstate="print">
              <a:alphaModFix amt="50000"/>
            </a:blip>
            <a:srcRec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828055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373912" y="11519544"/>
            <a:ext cx="681528" cy="340764"/>
          </a:xfrm>
          <a:prstGeom prst="rect">
            <a:avLst/>
          </a:prstGeom>
          <a:blipFill dpi="0" rotWithShape="1">
            <a:blip r:embed="rId3" cstate="print">
              <a:alphaModFix amt="70000"/>
            </a:blip>
            <a:srcRect/>
            <a:stretch>
              <a:fillRect/>
            </a:stretch>
          </a:blipFill>
        </p:spPr>
        <p:txBody>
          <a:bodyPr wrap="square" lIns="0" tIns="0" rIns="0" bIns="0" rtlCol="0"/>
          <a:lstStyle/>
          <a:p>
            <a:endParaRPr>
              <a:solidFill>
                <a:prstClr val="black"/>
              </a:solidFill>
            </a:endParaRPr>
          </a:p>
        </p:txBody>
      </p:sp>
      <p:sp>
        <p:nvSpPr>
          <p:cNvPr id="3" name="object 3"/>
          <p:cNvSpPr/>
          <p:nvPr/>
        </p:nvSpPr>
        <p:spPr>
          <a:xfrm>
            <a:off x="1057559" y="1047089"/>
            <a:ext cx="17999710" cy="293370"/>
          </a:xfrm>
          <a:custGeom>
            <a:avLst/>
            <a:gdLst/>
            <a:ahLst/>
            <a:cxnLst/>
            <a:rect l="l" t="t" r="r" b="b"/>
            <a:pathLst>
              <a:path w="17999710" h="293369">
                <a:moveTo>
                  <a:pt x="17706267" y="0"/>
                </a:moveTo>
                <a:lnTo>
                  <a:pt x="293184" y="0"/>
                </a:lnTo>
                <a:lnTo>
                  <a:pt x="269139" y="971"/>
                </a:lnTo>
                <a:lnTo>
                  <a:pt x="222728" y="8520"/>
                </a:lnTo>
                <a:lnTo>
                  <a:pt x="179063" y="23039"/>
                </a:lnTo>
                <a:lnTo>
                  <a:pt x="138747" y="43925"/>
                </a:lnTo>
                <a:lnTo>
                  <a:pt x="102383" y="70574"/>
                </a:lnTo>
                <a:lnTo>
                  <a:pt x="70574" y="102383"/>
                </a:lnTo>
                <a:lnTo>
                  <a:pt x="43925" y="138747"/>
                </a:lnTo>
                <a:lnTo>
                  <a:pt x="23039" y="179063"/>
                </a:lnTo>
                <a:lnTo>
                  <a:pt x="8520" y="222728"/>
                </a:lnTo>
                <a:lnTo>
                  <a:pt x="971" y="269139"/>
                </a:lnTo>
                <a:lnTo>
                  <a:pt x="0" y="293184"/>
                </a:lnTo>
                <a:lnTo>
                  <a:pt x="17999451" y="293184"/>
                </a:lnTo>
                <a:lnTo>
                  <a:pt x="17995614" y="245628"/>
                </a:lnTo>
                <a:lnTo>
                  <a:pt x="17984505" y="200515"/>
                </a:lnTo>
                <a:lnTo>
                  <a:pt x="17966727" y="158449"/>
                </a:lnTo>
                <a:lnTo>
                  <a:pt x="17942884" y="120033"/>
                </a:lnTo>
                <a:lnTo>
                  <a:pt x="17913580" y="85871"/>
                </a:lnTo>
                <a:lnTo>
                  <a:pt x="17879418" y="56567"/>
                </a:lnTo>
                <a:lnTo>
                  <a:pt x="17841002" y="32724"/>
                </a:lnTo>
                <a:lnTo>
                  <a:pt x="17798936" y="14946"/>
                </a:lnTo>
                <a:lnTo>
                  <a:pt x="17753823" y="3837"/>
                </a:lnTo>
                <a:lnTo>
                  <a:pt x="17706267" y="0"/>
                </a:lnTo>
                <a:close/>
              </a:path>
            </a:pathLst>
          </a:custGeom>
          <a:solidFill>
            <a:srgbClr val="1C6481"/>
          </a:solidFill>
        </p:spPr>
        <p:txBody>
          <a:bodyPr wrap="square" lIns="0" tIns="0" rIns="0" bIns="0" rtlCol="0"/>
          <a:lstStyle/>
          <a:p>
            <a:endParaRPr>
              <a:solidFill>
                <a:prstClr val="black"/>
              </a:solidFill>
            </a:endParaRPr>
          </a:p>
        </p:txBody>
      </p:sp>
      <p:sp>
        <p:nvSpPr>
          <p:cNvPr id="7" name="object 7"/>
          <p:cNvSpPr/>
          <p:nvPr/>
        </p:nvSpPr>
        <p:spPr>
          <a:xfrm>
            <a:off x="12203815" y="6305947"/>
            <a:ext cx="7900284" cy="3950142"/>
          </a:xfrm>
          <a:prstGeom prst="rect">
            <a:avLst/>
          </a:prstGeom>
          <a:blipFill dpi="0" rotWithShape="1">
            <a:blip r:embed="rId4" cstate="print">
              <a:alphaModFix amt="10000"/>
            </a:blip>
            <a:srcRect/>
            <a:stretch>
              <a:fillRect/>
            </a:stretch>
          </a:blipFill>
        </p:spPr>
        <p:txBody>
          <a:bodyPr wrap="square" lIns="0" tIns="0" rIns="0" bIns="0" rtlCol="0"/>
          <a:lstStyle/>
          <a:p>
            <a:endParaRPr>
              <a:solidFill>
                <a:prstClr val="black"/>
              </a:solidFill>
            </a:endParaRPr>
          </a:p>
        </p:txBody>
      </p:sp>
      <p:sp>
        <p:nvSpPr>
          <p:cNvPr id="8" name="object 8"/>
          <p:cNvSpPr/>
          <p:nvPr/>
        </p:nvSpPr>
        <p:spPr>
          <a:xfrm>
            <a:off x="1047088" y="11287614"/>
            <a:ext cx="13666641" cy="696093"/>
          </a:xfrm>
          <a:prstGeom prst="rect">
            <a:avLst/>
          </a:prstGeom>
          <a:blipFill dpi="0" rotWithShape="1">
            <a:blip r:embed="rId5" cstate="print">
              <a:alphaModFix amt="50000"/>
            </a:blip>
            <a:srcRect/>
            <a:stretch>
              <a:fillRect/>
            </a:stretch>
          </a:blipFill>
        </p:spPr>
        <p:txBody>
          <a:bodyPr wrap="square" lIns="0" tIns="0" rIns="0" bIns="0" rtlCol="0"/>
          <a:lstStyle/>
          <a:p>
            <a:endParaRPr>
              <a:solidFill>
                <a:prstClr val="black"/>
              </a:solidFill>
            </a:endParaRPr>
          </a:p>
        </p:txBody>
      </p:sp>
      <p:sp>
        <p:nvSpPr>
          <p:cNvPr id="4" name="Pravokotnik 3"/>
          <p:cNvSpPr/>
          <p:nvPr/>
        </p:nvSpPr>
        <p:spPr>
          <a:xfrm>
            <a:off x="1047088" y="4302126"/>
            <a:ext cx="15634362" cy="5770811"/>
          </a:xfrm>
          <a:prstGeom prst="rect">
            <a:avLst/>
          </a:prstGeom>
        </p:spPr>
        <p:txBody>
          <a:bodyPr wrap="square">
            <a:spAutoFit/>
          </a:bodyPr>
          <a:lstStyle/>
          <a:p>
            <a:pPr marL="571500" indent="-571500">
              <a:buFont typeface="Arial" panose="020B0604020202020204" pitchFamily="34" charset="0"/>
              <a:buChar char="•"/>
            </a:pPr>
            <a:r>
              <a:rPr lang="sl-SI" sz="4100" spc="-5" dirty="0">
                <a:solidFill>
                  <a:srgbClr val="6D6E71"/>
                </a:solidFill>
                <a:latin typeface="Arial"/>
                <a:cs typeface="Arial"/>
              </a:rPr>
              <a:t>Smiselno bi bilo, da bi sodobna, trajnostno orientirana strategija </a:t>
            </a:r>
            <a:r>
              <a:rPr lang="sl-SI" sz="4100" b="1" spc="-5" dirty="0">
                <a:solidFill>
                  <a:srgbClr val="6D6E71"/>
                </a:solidFill>
                <a:latin typeface="Arial"/>
                <a:cs typeface="Arial"/>
              </a:rPr>
              <a:t>izhajala iz aktivne vloge uporabnika</a:t>
            </a:r>
            <a:r>
              <a:rPr lang="sl-SI" sz="4100" spc="-5" dirty="0">
                <a:solidFill>
                  <a:srgbClr val="6D6E71"/>
                </a:solidFill>
                <a:latin typeface="Arial"/>
                <a:cs typeface="Arial"/>
              </a:rPr>
              <a:t>.</a:t>
            </a:r>
          </a:p>
          <a:p>
            <a:pPr marL="571500" indent="-571500">
              <a:buFont typeface="Arial" panose="020B0604020202020204" pitchFamily="34" charset="0"/>
              <a:buChar char="•"/>
            </a:pPr>
            <a:endParaRPr lang="sl-SI" sz="4100" spc="-5" dirty="0">
              <a:solidFill>
                <a:srgbClr val="6D6E71"/>
              </a:solidFill>
              <a:latin typeface="Arial"/>
              <a:cs typeface="Arial"/>
            </a:endParaRPr>
          </a:p>
          <a:p>
            <a:pPr marL="571500" indent="-571500">
              <a:buFont typeface="Arial" panose="020B0604020202020204" pitchFamily="34" charset="0"/>
              <a:buChar char="•"/>
            </a:pPr>
            <a:r>
              <a:rPr lang="sl-SI" sz="4100" b="1" spc="-5" dirty="0">
                <a:solidFill>
                  <a:srgbClr val="6D6E71"/>
                </a:solidFill>
                <a:latin typeface="Arial"/>
                <a:cs typeface="Arial"/>
              </a:rPr>
              <a:t>Omogoča pa jo prav napredni elektrodistribucijski sistem. </a:t>
            </a:r>
          </a:p>
          <a:p>
            <a:pPr marL="571500" indent="-571500">
              <a:buFont typeface="Arial" panose="020B0604020202020204" pitchFamily="34" charset="0"/>
              <a:buChar char="•"/>
            </a:pPr>
            <a:r>
              <a:rPr lang="sl-SI" sz="4100" spc="-5" dirty="0">
                <a:solidFill>
                  <a:srgbClr val="6D6E71"/>
                </a:solidFill>
                <a:latin typeface="Arial"/>
                <a:cs typeface="Arial"/>
              </a:rPr>
              <a:t>Viri bi morali biti podrejeni potrebam uporabnikov ter zahtevam varovanja zdravja ljudi in okolja.</a:t>
            </a:r>
          </a:p>
          <a:p>
            <a:pPr marL="571500" indent="-571500">
              <a:buFont typeface="Arial" panose="020B0604020202020204" pitchFamily="34" charset="0"/>
              <a:buChar char="•"/>
            </a:pPr>
            <a:r>
              <a:rPr lang="sl-SI" sz="4100" spc="-5" dirty="0">
                <a:solidFill>
                  <a:srgbClr val="6D6E71"/>
                </a:solidFill>
                <a:latin typeface="Arial"/>
                <a:cs typeface="Arial"/>
              </a:rPr>
              <a:t>EKS bi moral spodbujati, da bi vlogo prilagajanja proizvodnje in odjema prevzemali proizvajalci oziroma aktivni uporabniki.</a:t>
            </a:r>
          </a:p>
          <a:p>
            <a:pPr marL="571500" indent="-571500">
              <a:buFont typeface="Arial" panose="020B0604020202020204" pitchFamily="34" charset="0"/>
              <a:buChar char="•"/>
            </a:pPr>
            <a:endParaRPr lang="sl-SI" sz="4100" spc="-5" dirty="0">
              <a:solidFill>
                <a:srgbClr val="6D6E71"/>
              </a:solidFill>
              <a:latin typeface="Arial"/>
              <a:cs typeface="Arial"/>
            </a:endParaRPr>
          </a:p>
        </p:txBody>
      </p:sp>
    </p:spTree>
    <p:extLst>
      <p:ext uri="{BB962C8B-B14F-4D97-AF65-F5344CB8AC3E}">
        <p14:creationId xmlns:p14="http://schemas.microsoft.com/office/powerpoint/2010/main" val="1879182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373912" y="11519544"/>
            <a:ext cx="681528" cy="340764"/>
          </a:xfrm>
          <a:prstGeom prst="rect">
            <a:avLst/>
          </a:prstGeom>
          <a:blipFill dpi="0" rotWithShape="1">
            <a:blip r:embed="rId3" cstate="print">
              <a:alphaModFix amt="70000"/>
            </a:blip>
            <a:srcRect/>
            <a:stretch>
              <a:fillRect/>
            </a:stretch>
          </a:blipFill>
        </p:spPr>
        <p:txBody>
          <a:bodyPr wrap="square" lIns="0" tIns="0" rIns="0" bIns="0" rtlCol="0"/>
          <a:lstStyle/>
          <a:p>
            <a:endParaRPr>
              <a:solidFill>
                <a:prstClr val="black"/>
              </a:solidFill>
            </a:endParaRPr>
          </a:p>
        </p:txBody>
      </p:sp>
      <p:sp>
        <p:nvSpPr>
          <p:cNvPr id="3" name="object 3"/>
          <p:cNvSpPr/>
          <p:nvPr/>
        </p:nvSpPr>
        <p:spPr>
          <a:xfrm>
            <a:off x="1057559" y="1047089"/>
            <a:ext cx="17999710" cy="293370"/>
          </a:xfrm>
          <a:custGeom>
            <a:avLst/>
            <a:gdLst/>
            <a:ahLst/>
            <a:cxnLst/>
            <a:rect l="l" t="t" r="r" b="b"/>
            <a:pathLst>
              <a:path w="17999710" h="293369">
                <a:moveTo>
                  <a:pt x="17706267" y="0"/>
                </a:moveTo>
                <a:lnTo>
                  <a:pt x="293184" y="0"/>
                </a:lnTo>
                <a:lnTo>
                  <a:pt x="269139" y="971"/>
                </a:lnTo>
                <a:lnTo>
                  <a:pt x="222728" y="8520"/>
                </a:lnTo>
                <a:lnTo>
                  <a:pt x="179063" y="23039"/>
                </a:lnTo>
                <a:lnTo>
                  <a:pt x="138747" y="43925"/>
                </a:lnTo>
                <a:lnTo>
                  <a:pt x="102383" y="70574"/>
                </a:lnTo>
                <a:lnTo>
                  <a:pt x="70574" y="102383"/>
                </a:lnTo>
                <a:lnTo>
                  <a:pt x="43925" y="138747"/>
                </a:lnTo>
                <a:lnTo>
                  <a:pt x="23039" y="179063"/>
                </a:lnTo>
                <a:lnTo>
                  <a:pt x="8520" y="222728"/>
                </a:lnTo>
                <a:lnTo>
                  <a:pt x="971" y="269139"/>
                </a:lnTo>
                <a:lnTo>
                  <a:pt x="0" y="293184"/>
                </a:lnTo>
                <a:lnTo>
                  <a:pt x="17999451" y="293184"/>
                </a:lnTo>
                <a:lnTo>
                  <a:pt x="17995614" y="245628"/>
                </a:lnTo>
                <a:lnTo>
                  <a:pt x="17984505" y="200515"/>
                </a:lnTo>
                <a:lnTo>
                  <a:pt x="17966727" y="158449"/>
                </a:lnTo>
                <a:lnTo>
                  <a:pt x="17942884" y="120033"/>
                </a:lnTo>
                <a:lnTo>
                  <a:pt x="17913580" y="85871"/>
                </a:lnTo>
                <a:lnTo>
                  <a:pt x="17879418" y="56567"/>
                </a:lnTo>
                <a:lnTo>
                  <a:pt x="17841002" y="32724"/>
                </a:lnTo>
                <a:lnTo>
                  <a:pt x="17798936" y="14946"/>
                </a:lnTo>
                <a:lnTo>
                  <a:pt x="17753823" y="3837"/>
                </a:lnTo>
                <a:lnTo>
                  <a:pt x="17706267" y="0"/>
                </a:lnTo>
                <a:close/>
              </a:path>
            </a:pathLst>
          </a:custGeom>
          <a:solidFill>
            <a:srgbClr val="1C6481"/>
          </a:solidFill>
        </p:spPr>
        <p:txBody>
          <a:bodyPr wrap="square" lIns="0" tIns="0" rIns="0" bIns="0" rtlCol="0"/>
          <a:lstStyle/>
          <a:p>
            <a:endParaRPr>
              <a:solidFill>
                <a:prstClr val="black"/>
              </a:solidFill>
            </a:endParaRPr>
          </a:p>
        </p:txBody>
      </p:sp>
      <p:sp>
        <p:nvSpPr>
          <p:cNvPr id="7" name="object 7"/>
          <p:cNvSpPr/>
          <p:nvPr/>
        </p:nvSpPr>
        <p:spPr>
          <a:xfrm>
            <a:off x="12516672" y="6740525"/>
            <a:ext cx="7900284" cy="3950142"/>
          </a:xfrm>
          <a:prstGeom prst="rect">
            <a:avLst/>
          </a:prstGeom>
          <a:blipFill dpi="0" rotWithShape="1">
            <a:blip r:embed="rId4" cstate="print">
              <a:alphaModFix amt="10000"/>
            </a:blip>
            <a:srcRect/>
            <a:stretch>
              <a:fillRect/>
            </a:stretch>
          </a:blipFill>
        </p:spPr>
        <p:txBody>
          <a:bodyPr wrap="square" lIns="0" tIns="0" rIns="0" bIns="0" rtlCol="0"/>
          <a:lstStyle/>
          <a:p>
            <a:endParaRPr>
              <a:solidFill>
                <a:prstClr val="black"/>
              </a:solidFill>
            </a:endParaRPr>
          </a:p>
        </p:txBody>
      </p:sp>
      <p:sp>
        <p:nvSpPr>
          <p:cNvPr id="8" name="object 8"/>
          <p:cNvSpPr/>
          <p:nvPr/>
        </p:nvSpPr>
        <p:spPr>
          <a:xfrm>
            <a:off x="1047088" y="11287614"/>
            <a:ext cx="13666641" cy="696093"/>
          </a:xfrm>
          <a:prstGeom prst="rect">
            <a:avLst/>
          </a:prstGeom>
          <a:blipFill dpi="0" rotWithShape="1">
            <a:blip r:embed="rId5" cstate="print">
              <a:alphaModFix amt="50000"/>
            </a:blip>
            <a:srcRect/>
            <a:stretch>
              <a:fillRect/>
            </a:stretch>
          </a:blipFill>
        </p:spPr>
        <p:txBody>
          <a:bodyPr wrap="square" lIns="0" tIns="0" rIns="0" bIns="0" rtlCol="0"/>
          <a:lstStyle/>
          <a:p>
            <a:endParaRPr>
              <a:solidFill>
                <a:prstClr val="black"/>
              </a:solidFill>
            </a:endParaRPr>
          </a:p>
        </p:txBody>
      </p:sp>
      <p:sp>
        <p:nvSpPr>
          <p:cNvPr id="5" name="Pravokotnik 4"/>
          <p:cNvSpPr/>
          <p:nvPr/>
        </p:nvSpPr>
        <p:spPr>
          <a:xfrm>
            <a:off x="713600" y="1945253"/>
            <a:ext cx="18756990" cy="9556462"/>
          </a:xfrm>
          <a:prstGeom prst="rect">
            <a:avLst/>
          </a:prstGeom>
        </p:spPr>
        <p:txBody>
          <a:bodyPr wrap="square">
            <a:spAutoFit/>
          </a:bodyPr>
          <a:lstStyle/>
          <a:p>
            <a:pPr marL="571500" indent="-571500">
              <a:buFont typeface="Arial" panose="020B0604020202020204" pitchFamily="34" charset="0"/>
              <a:buChar char="•"/>
            </a:pPr>
            <a:r>
              <a:rPr lang="sl-SI" sz="4100" spc="-5" dirty="0">
                <a:solidFill>
                  <a:srgbClr val="6D6E71"/>
                </a:solidFill>
                <a:latin typeface="Arial"/>
                <a:cs typeface="Arial"/>
              </a:rPr>
              <a:t>Do leta 2025 naj bi 80 % (zimski sveženj) odjema električne energije upravljali odjemalci. </a:t>
            </a:r>
          </a:p>
          <a:p>
            <a:pPr marL="571500" indent="-571500">
              <a:buFont typeface="Arial" panose="020B0604020202020204" pitchFamily="34" charset="0"/>
              <a:buChar char="•"/>
            </a:pPr>
            <a:r>
              <a:rPr lang="sl-SI" sz="4100" spc="-5" dirty="0">
                <a:solidFill>
                  <a:srgbClr val="6D6E71"/>
                </a:solidFill>
                <a:latin typeface="Arial"/>
                <a:cs typeface="Arial"/>
              </a:rPr>
              <a:t>Distribucijska podjetja so v preteklih letih izvajala številne projekte, usmerjene v e-mobilnost, prilagajanje porabe, shranjevanje električne energije in uporabo IKT (digitalizacija).</a:t>
            </a:r>
          </a:p>
          <a:p>
            <a:pPr marL="571500" indent="-571500">
              <a:buFont typeface="Arial" panose="020B0604020202020204" pitchFamily="34" charset="0"/>
              <a:buChar char="•"/>
            </a:pPr>
            <a:r>
              <a:rPr lang="sl-SI" sz="4100" spc="-5" dirty="0">
                <a:solidFill>
                  <a:srgbClr val="6D6E71"/>
                </a:solidFill>
                <a:latin typeface="Arial"/>
                <a:cs typeface="Arial"/>
              </a:rPr>
              <a:t>Izkušnje, ki smo jih pridobili, kažejo, da </a:t>
            </a:r>
            <a:r>
              <a:rPr lang="sl-SI" sz="4100" b="1" spc="-5" dirty="0">
                <a:solidFill>
                  <a:srgbClr val="6D6E71"/>
                </a:solidFill>
                <a:latin typeface="Arial"/>
                <a:cs typeface="Arial"/>
              </a:rPr>
              <a:t>pri vseh pilotnih projektih igra ključno vlogo uporabnik</a:t>
            </a:r>
            <a:r>
              <a:rPr lang="sl-SI" sz="4100" spc="-5" dirty="0">
                <a:solidFill>
                  <a:srgbClr val="6D6E71"/>
                </a:solidFill>
                <a:latin typeface="Arial"/>
                <a:cs typeface="Arial"/>
              </a:rPr>
              <a:t> – v vlogi odjemalca, proizvajalca ali hkrati porabnika in proizvajalca (</a:t>
            </a:r>
            <a:r>
              <a:rPr lang="sl-SI" sz="4100" spc="-5" dirty="0" err="1">
                <a:solidFill>
                  <a:srgbClr val="6D6E71"/>
                </a:solidFill>
                <a:latin typeface="Arial"/>
                <a:cs typeface="Arial"/>
              </a:rPr>
              <a:t>prosumer</a:t>
            </a:r>
            <a:r>
              <a:rPr lang="sl-SI" sz="4100" spc="-5" dirty="0">
                <a:solidFill>
                  <a:srgbClr val="6D6E71"/>
                </a:solidFill>
                <a:latin typeface="Arial"/>
                <a:cs typeface="Arial"/>
              </a:rPr>
              <a:t>). </a:t>
            </a:r>
          </a:p>
          <a:p>
            <a:pPr marL="571500" indent="-571500">
              <a:buFont typeface="Arial" panose="020B0604020202020204" pitchFamily="34" charset="0"/>
              <a:buChar char="•"/>
            </a:pPr>
            <a:r>
              <a:rPr lang="sl-SI" sz="4100" spc="-5" dirty="0">
                <a:solidFill>
                  <a:srgbClr val="6D6E71"/>
                </a:solidFill>
                <a:latin typeface="Arial"/>
                <a:cs typeface="Arial"/>
              </a:rPr>
              <a:t>Uporabniku je pomembna korist, ki jo prepozna zaradi cene, okoljske osveščenosti oziroma inovativnosti. </a:t>
            </a:r>
          </a:p>
          <a:p>
            <a:pPr marL="571500" indent="-571500">
              <a:buFont typeface="Arial" panose="020B0604020202020204" pitchFamily="34" charset="0"/>
              <a:buChar char="•"/>
            </a:pPr>
            <a:r>
              <a:rPr lang="sl-SI" sz="4100" spc="-5" dirty="0">
                <a:solidFill>
                  <a:srgbClr val="6D6E71"/>
                </a:solidFill>
                <a:latin typeface="Arial"/>
                <a:cs typeface="Arial"/>
              </a:rPr>
              <a:t>Gre za proces, ki prinaša širšo družbeno korist in tega se morajo zavedati vsi deležniki.</a:t>
            </a:r>
          </a:p>
          <a:p>
            <a:pPr marL="571500" indent="-571500">
              <a:buFont typeface="Arial" panose="020B0604020202020204" pitchFamily="34" charset="0"/>
              <a:buChar char="•"/>
            </a:pPr>
            <a:r>
              <a:rPr lang="sl-SI" sz="4100" spc="-5" dirty="0">
                <a:solidFill>
                  <a:srgbClr val="6D6E71"/>
                </a:solidFill>
                <a:latin typeface="Arial"/>
                <a:cs typeface="Arial"/>
              </a:rPr>
              <a:t>Ko bodo koristi prepoznane, bodo razvoj ustvarjali uporabniki sami z uporabniškimi izkušnjami. </a:t>
            </a:r>
          </a:p>
          <a:p>
            <a:pPr marL="571500" indent="-571500">
              <a:buFont typeface="Arial" panose="020B0604020202020204" pitchFamily="34" charset="0"/>
              <a:buChar char="•"/>
            </a:pPr>
            <a:r>
              <a:rPr lang="sl-SI" sz="4100" spc="-5" dirty="0">
                <a:solidFill>
                  <a:srgbClr val="6D6E71"/>
                </a:solidFill>
                <a:latin typeface="Arial"/>
                <a:cs typeface="Arial"/>
              </a:rPr>
              <a:t> </a:t>
            </a:r>
            <a:endParaRPr lang="sl-SI" dirty="0">
              <a:solidFill>
                <a:prstClr val="black"/>
              </a:solidFill>
            </a:endParaRPr>
          </a:p>
        </p:txBody>
      </p:sp>
    </p:spTree>
    <p:extLst>
      <p:ext uri="{BB962C8B-B14F-4D97-AF65-F5344CB8AC3E}">
        <p14:creationId xmlns:p14="http://schemas.microsoft.com/office/powerpoint/2010/main" val="2580358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373912" y="11519544"/>
            <a:ext cx="681528" cy="340764"/>
          </a:xfrm>
          <a:prstGeom prst="rect">
            <a:avLst/>
          </a:prstGeom>
          <a:blipFill dpi="0" rotWithShape="1">
            <a:blip r:embed="rId3" cstate="print">
              <a:alphaModFix amt="70000"/>
            </a:blip>
            <a:srcRect/>
            <a:stretch>
              <a:fillRect/>
            </a:stretch>
          </a:blipFill>
        </p:spPr>
        <p:txBody>
          <a:bodyPr wrap="square" lIns="0" tIns="0" rIns="0" bIns="0" rtlCol="0"/>
          <a:lstStyle/>
          <a:p>
            <a:endParaRPr>
              <a:solidFill>
                <a:prstClr val="black"/>
              </a:solidFill>
            </a:endParaRPr>
          </a:p>
        </p:txBody>
      </p:sp>
      <p:sp>
        <p:nvSpPr>
          <p:cNvPr id="3" name="object 3"/>
          <p:cNvSpPr/>
          <p:nvPr/>
        </p:nvSpPr>
        <p:spPr>
          <a:xfrm>
            <a:off x="1057559" y="1047089"/>
            <a:ext cx="17999710" cy="293370"/>
          </a:xfrm>
          <a:custGeom>
            <a:avLst/>
            <a:gdLst/>
            <a:ahLst/>
            <a:cxnLst/>
            <a:rect l="l" t="t" r="r" b="b"/>
            <a:pathLst>
              <a:path w="17999710" h="293369">
                <a:moveTo>
                  <a:pt x="17706267" y="0"/>
                </a:moveTo>
                <a:lnTo>
                  <a:pt x="293184" y="0"/>
                </a:lnTo>
                <a:lnTo>
                  <a:pt x="269139" y="971"/>
                </a:lnTo>
                <a:lnTo>
                  <a:pt x="222728" y="8520"/>
                </a:lnTo>
                <a:lnTo>
                  <a:pt x="179063" y="23039"/>
                </a:lnTo>
                <a:lnTo>
                  <a:pt x="138747" y="43925"/>
                </a:lnTo>
                <a:lnTo>
                  <a:pt x="102383" y="70574"/>
                </a:lnTo>
                <a:lnTo>
                  <a:pt x="70574" y="102383"/>
                </a:lnTo>
                <a:lnTo>
                  <a:pt x="43925" y="138747"/>
                </a:lnTo>
                <a:lnTo>
                  <a:pt x="23039" y="179063"/>
                </a:lnTo>
                <a:lnTo>
                  <a:pt x="8520" y="222728"/>
                </a:lnTo>
                <a:lnTo>
                  <a:pt x="971" y="269139"/>
                </a:lnTo>
                <a:lnTo>
                  <a:pt x="0" y="293184"/>
                </a:lnTo>
                <a:lnTo>
                  <a:pt x="17999451" y="293184"/>
                </a:lnTo>
                <a:lnTo>
                  <a:pt x="17995614" y="245628"/>
                </a:lnTo>
                <a:lnTo>
                  <a:pt x="17984505" y="200515"/>
                </a:lnTo>
                <a:lnTo>
                  <a:pt x="17966727" y="158449"/>
                </a:lnTo>
                <a:lnTo>
                  <a:pt x="17942884" y="120033"/>
                </a:lnTo>
                <a:lnTo>
                  <a:pt x="17913580" y="85871"/>
                </a:lnTo>
                <a:lnTo>
                  <a:pt x="17879418" y="56567"/>
                </a:lnTo>
                <a:lnTo>
                  <a:pt x="17841002" y="32724"/>
                </a:lnTo>
                <a:lnTo>
                  <a:pt x="17798936" y="14946"/>
                </a:lnTo>
                <a:lnTo>
                  <a:pt x="17753823" y="3837"/>
                </a:lnTo>
                <a:lnTo>
                  <a:pt x="17706267" y="0"/>
                </a:lnTo>
                <a:close/>
              </a:path>
            </a:pathLst>
          </a:custGeom>
          <a:solidFill>
            <a:srgbClr val="1C6481"/>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xfrm>
            <a:off x="1057559" y="1939925"/>
            <a:ext cx="18035322" cy="884858"/>
          </a:xfrm>
          <a:prstGeom prst="rect">
            <a:avLst/>
          </a:prstGeom>
        </p:spPr>
        <p:txBody>
          <a:bodyPr vert="horz" wrap="square" lIns="0" tIns="0" rIns="0" bIns="0" rtlCol="0">
            <a:spAutoFit/>
          </a:bodyPr>
          <a:lstStyle/>
          <a:p>
            <a:pPr marL="12700">
              <a:lnSpc>
                <a:spcPct val="100000"/>
              </a:lnSpc>
            </a:pPr>
            <a:r>
              <a:rPr lang="sl-SI" dirty="0"/>
              <a:t>Tarifni sistemi</a:t>
            </a:r>
            <a:endParaRPr spc="-5" dirty="0"/>
          </a:p>
        </p:txBody>
      </p:sp>
      <p:sp>
        <p:nvSpPr>
          <p:cNvPr id="7" name="object 7"/>
          <p:cNvSpPr/>
          <p:nvPr/>
        </p:nvSpPr>
        <p:spPr>
          <a:xfrm>
            <a:off x="12203815" y="6305947"/>
            <a:ext cx="7900284" cy="3950142"/>
          </a:xfrm>
          <a:prstGeom prst="rect">
            <a:avLst/>
          </a:prstGeom>
          <a:blipFill dpi="0" rotWithShape="1">
            <a:blip r:embed="rId4" cstate="print">
              <a:alphaModFix amt="10000"/>
            </a:blip>
            <a:srcRect/>
            <a:stretch>
              <a:fillRect/>
            </a:stretch>
          </a:blipFill>
        </p:spPr>
        <p:txBody>
          <a:bodyPr wrap="square" lIns="0" tIns="0" rIns="0" bIns="0" rtlCol="0"/>
          <a:lstStyle/>
          <a:p>
            <a:endParaRPr>
              <a:solidFill>
                <a:prstClr val="black"/>
              </a:solidFill>
            </a:endParaRPr>
          </a:p>
        </p:txBody>
      </p:sp>
      <p:sp>
        <p:nvSpPr>
          <p:cNvPr id="8" name="object 8"/>
          <p:cNvSpPr/>
          <p:nvPr/>
        </p:nvSpPr>
        <p:spPr>
          <a:xfrm>
            <a:off x="1047088" y="11287614"/>
            <a:ext cx="13666641" cy="696093"/>
          </a:xfrm>
          <a:prstGeom prst="rect">
            <a:avLst/>
          </a:prstGeom>
          <a:blipFill dpi="0" rotWithShape="1">
            <a:blip r:embed="rId5" cstate="print">
              <a:alphaModFix amt="50000"/>
            </a:blip>
            <a:srcRect/>
            <a:stretch>
              <a:fillRect/>
            </a:stretch>
          </a:blipFill>
        </p:spPr>
        <p:txBody>
          <a:bodyPr wrap="square" lIns="0" tIns="0" rIns="0" bIns="0" rtlCol="0"/>
          <a:lstStyle/>
          <a:p>
            <a:endParaRPr>
              <a:solidFill>
                <a:prstClr val="black"/>
              </a:solidFill>
            </a:endParaRPr>
          </a:p>
        </p:txBody>
      </p:sp>
      <p:sp>
        <p:nvSpPr>
          <p:cNvPr id="4" name="Pravokotnik 3"/>
          <p:cNvSpPr/>
          <p:nvPr/>
        </p:nvSpPr>
        <p:spPr>
          <a:xfrm>
            <a:off x="1670050" y="3844925"/>
            <a:ext cx="17145000" cy="6401753"/>
          </a:xfrm>
          <a:prstGeom prst="rect">
            <a:avLst/>
          </a:prstGeom>
        </p:spPr>
        <p:txBody>
          <a:bodyPr wrap="square">
            <a:spAutoFit/>
          </a:bodyPr>
          <a:lstStyle/>
          <a:p>
            <a:pPr marL="571500" indent="-571500">
              <a:buFont typeface="Arial" panose="020B0604020202020204" pitchFamily="34" charset="0"/>
              <a:buChar char="•"/>
            </a:pPr>
            <a:r>
              <a:rPr lang="sl-SI" sz="4100" spc="-5" dirty="0">
                <a:solidFill>
                  <a:srgbClr val="6D6E71"/>
                </a:solidFill>
                <a:latin typeface="Arial"/>
                <a:cs typeface="Arial"/>
              </a:rPr>
              <a:t>Obsežna mrežna integracija električnih vozil, toplotnih črpalk in proizvodnih virov, bo zahtevala predvsem </a:t>
            </a:r>
            <a:r>
              <a:rPr lang="sl-SI" sz="4100" b="1" spc="-5" dirty="0">
                <a:solidFill>
                  <a:srgbClr val="6D6E71"/>
                </a:solidFill>
                <a:latin typeface="Arial"/>
                <a:cs typeface="Arial"/>
              </a:rPr>
              <a:t>okrepljena in pametna - digitalizirana elektrodistribucijska omrežja ter ustrezne tarifne sisteme.</a:t>
            </a:r>
          </a:p>
          <a:p>
            <a:pPr marL="571500" indent="-571500">
              <a:buFont typeface="Arial" panose="020B0604020202020204" pitchFamily="34" charset="0"/>
              <a:buChar char="•"/>
            </a:pPr>
            <a:r>
              <a:rPr lang="sl-SI" sz="4100" spc="-5" dirty="0">
                <a:solidFill>
                  <a:srgbClr val="6D6E71"/>
                </a:solidFill>
                <a:latin typeface="Arial"/>
                <a:cs typeface="Arial"/>
              </a:rPr>
              <a:t>Danes ima na primer skoraj polovica uporabnikov še vedno enofazni priključek in zgolj </a:t>
            </a:r>
            <a:r>
              <a:rPr lang="sl-SI" sz="4100" spc="-5" dirty="0" err="1">
                <a:solidFill>
                  <a:srgbClr val="6D6E71"/>
                </a:solidFill>
                <a:latin typeface="Arial"/>
                <a:cs typeface="Arial"/>
              </a:rPr>
              <a:t>enotarifno</a:t>
            </a:r>
            <a:r>
              <a:rPr lang="sl-SI" sz="4100" spc="-5" dirty="0">
                <a:solidFill>
                  <a:srgbClr val="6D6E71"/>
                </a:solidFill>
                <a:latin typeface="Arial"/>
                <a:cs typeface="Arial"/>
              </a:rPr>
              <a:t> merjenje. </a:t>
            </a:r>
          </a:p>
          <a:p>
            <a:pPr marL="571500" indent="-571500">
              <a:buFont typeface="Arial" panose="020B0604020202020204" pitchFamily="34" charset="0"/>
              <a:buChar char="•"/>
            </a:pPr>
            <a:r>
              <a:rPr lang="sl-SI" sz="4100" spc="-5" dirty="0">
                <a:solidFill>
                  <a:srgbClr val="6D6E71"/>
                </a:solidFill>
                <a:latin typeface="Arial"/>
                <a:cs typeface="Arial"/>
              </a:rPr>
              <a:t>Ustrezna </a:t>
            </a:r>
            <a:r>
              <a:rPr lang="sl-SI" sz="4100" spc="-5" dirty="0" err="1">
                <a:solidFill>
                  <a:srgbClr val="6D6E71"/>
                </a:solidFill>
                <a:latin typeface="Arial"/>
                <a:cs typeface="Arial"/>
              </a:rPr>
              <a:t>omrežninska</a:t>
            </a:r>
            <a:r>
              <a:rPr lang="sl-SI" sz="4100" spc="-5" dirty="0">
                <a:solidFill>
                  <a:srgbClr val="6D6E71"/>
                </a:solidFill>
                <a:latin typeface="Arial"/>
                <a:cs typeface="Arial"/>
              </a:rPr>
              <a:t> tarifna politika bi ob močnejših in pametnih omrežjih lahko omogočala ustreznejše obvladovanje siceršnjega povečevanja priključnih moči zaradi priključevanja električnih vozil in tudi drugih sodobnih naprav na distribucijsko omrežje.</a:t>
            </a:r>
          </a:p>
        </p:txBody>
      </p:sp>
    </p:spTree>
    <p:extLst>
      <p:ext uri="{BB962C8B-B14F-4D97-AF65-F5344CB8AC3E}">
        <p14:creationId xmlns:p14="http://schemas.microsoft.com/office/powerpoint/2010/main" val="263959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373912" y="11519544"/>
            <a:ext cx="681528" cy="340764"/>
          </a:xfrm>
          <a:prstGeom prst="rect">
            <a:avLst/>
          </a:prstGeom>
          <a:blipFill dpi="0" rotWithShape="1">
            <a:blip r:embed="rId3" cstate="print">
              <a:alphaModFix amt="70000"/>
            </a:blip>
            <a:srcRect/>
            <a:stretch>
              <a:fillRect/>
            </a:stretch>
          </a:blipFill>
        </p:spPr>
        <p:txBody>
          <a:bodyPr wrap="square" lIns="0" tIns="0" rIns="0" bIns="0" rtlCol="0"/>
          <a:lstStyle/>
          <a:p>
            <a:endParaRPr>
              <a:solidFill>
                <a:prstClr val="black"/>
              </a:solidFill>
            </a:endParaRPr>
          </a:p>
        </p:txBody>
      </p:sp>
      <p:sp>
        <p:nvSpPr>
          <p:cNvPr id="3" name="object 3"/>
          <p:cNvSpPr/>
          <p:nvPr/>
        </p:nvSpPr>
        <p:spPr>
          <a:xfrm>
            <a:off x="1057559" y="1047089"/>
            <a:ext cx="17999710" cy="293370"/>
          </a:xfrm>
          <a:custGeom>
            <a:avLst/>
            <a:gdLst/>
            <a:ahLst/>
            <a:cxnLst/>
            <a:rect l="l" t="t" r="r" b="b"/>
            <a:pathLst>
              <a:path w="17999710" h="293369">
                <a:moveTo>
                  <a:pt x="17706267" y="0"/>
                </a:moveTo>
                <a:lnTo>
                  <a:pt x="293184" y="0"/>
                </a:lnTo>
                <a:lnTo>
                  <a:pt x="269139" y="971"/>
                </a:lnTo>
                <a:lnTo>
                  <a:pt x="222728" y="8520"/>
                </a:lnTo>
                <a:lnTo>
                  <a:pt x="179063" y="23039"/>
                </a:lnTo>
                <a:lnTo>
                  <a:pt x="138747" y="43925"/>
                </a:lnTo>
                <a:lnTo>
                  <a:pt x="102383" y="70574"/>
                </a:lnTo>
                <a:lnTo>
                  <a:pt x="70574" y="102383"/>
                </a:lnTo>
                <a:lnTo>
                  <a:pt x="43925" y="138747"/>
                </a:lnTo>
                <a:lnTo>
                  <a:pt x="23039" y="179063"/>
                </a:lnTo>
                <a:lnTo>
                  <a:pt x="8520" y="222728"/>
                </a:lnTo>
                <a:lnTo>
                  <a:pt x="971" y="269139"/>
                </a:lnTo>
                <a:lnTo>
                  <a:pt x="0" y="293184"/>
                </a:lnTo>
                <a:lnTo>
                  <a:pt x="17999451" y="293184"/>
                </a:lnTo>
                <a:lnTo>
                  <a:pt x="17995614" y="245628"/>
                </a:lnTo>
                <a:lnTo>
                  <a:pt x="17984505" y="200515"/>
                </a:lnTo>
                <a:lnTo>
                  <a:pt x="17966727" y="158449"/>
                </a:lnTo>
                <a:lnTo>
                  <a:pt x="17942884" y="120033"/>
                </a:lnTo>
                <a:lnTo>
                  <a:pt x="17913580" y="85871"/>
                </a:lnTo>
                <a:lnTo>
                  <a:pt x="17879418" y="56567"/>
                </a:lnTo>
                <a:lnTo>
                  <a:pt x="17841002" y="32724"/>
                </a:lnTo>
                <a:lnTo>
                  <a:pt x="17798936" y="14946"/>
                </a:lnTo>
                <a:lnTo>
                  <a:pt x="17753823" y="3837"/>
                </a:lnTo>
                <a:lnTo>
                  <a:pt x="17706267" y="0"/>
                </a:lnTo>
                <a:close/>
              </a:path>
            </a:pathLst>
          </a:custGeom>
          <a:solidFill>
            <a:srgbClr val="1C6481"/>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xfrm>
            <a:off x="831850" y="1863725"/>
            <a:ext cx="18035322" cy="1769715"/>
          </a:xfrm>
          <a:prstGeom prst="rect">
            <a:avLst/>
          </a:prstGeom>
        </p:spPr>
        <p:txBody>
          <a:bodyPr vert="horz" wrap="square" lIns="0" tIns="0" rIns="0" bIns="0" rtlCol="0">
            <a:spAutoFit/>
          </a:bodyPr>
          <a:lstStyle/>
          <a:p>
            <a:pPr marL="12700" algn="l">
              <a:lnSpc>
                <a:spcPct val="100000"/>
              </a:lnSpc>
            </a:pPr>
            <a:r>
              <a:rPr lang="sl-SI" dirty="0"/>
              <a:t>Nova vloga distribucijskega in prenosnega omrežja (sistema)</a:t>
            </a:r>
            <a:endParaRPr spc="-5" dirty="0"/>
          </a:p>
        </p:txBody>
      </p:sp>
      <p:sp>
        <p:nvSpPr>
          <p:cNvPr id="7" name="object 7"/>
          <p:cNvSpPr/>
          <p:nvPr/>
        </p:nvSpPr>
        <p:spPr>
          <a:xfrm>
            <a:off x="12232102" y="6296535"/>
            <a:ext cx="7900284" cy="3950142"/>
          </a:xfrm>
          <a:prstGeom prst="rect">
            <a:avLst/>
          </a:prstGeom>
          <a:blipFill dpi="0" rotWithShape="1">
            <a:blip r:embed="rId4" cstate="print">
              <a:alphaModFix amt="10000"/>
            </a:blip>
            <a:srcRect/>
            <a:stretch>
              <a:fillRect/>
            </a:stretch>
          </a:blipFill>
        </p:spPr>
        <p:txBody>
          <a:bodyPr wrap="square" lIns="0" tIns="0" rIns="0" bIns="0" rtlCol="0"/>
          <a:lstStyle/>
          <a:p>
            <a:endParaRPr>
              <a:solidFill>
                <a:prstClr val="black"/>
              </a:solidFill>
            </a:endParaRPr>
          </a:p>
        </p:txBody>
      </p:sp>
      <p:sp>
        <p:nvSpPr>
          <p:cNvPr id="8" name="object 8"/>
          <p:cNvSpPr/>
          <p:nvPr/>
        </p:nvSpPr>
        <p:spPr>
          <a:xfrm>
            <a:off x="1047088" y="11287614"/>
            <a:ext cx="13666641" cy="696093"/>
          </a:xfrm>
          <a:prstGeom prst="rect">
            <a:avLst/>
          </a:prstGeom>
          <a:blipFill dpi="0" rotWithShape="1">
            <a:blip r:embed="rId5" cstate="print">
              <a:alphaModFix amt="50000"/>
            </a:blip>
            <a:srcRect/>
            <a:stretch>
              <a:fillRect/>
            </a:stretch>
          </a:blipFill>
        </p:spPr>
        <p:txBody>
          <a:bodyPr wrap="square" lIns="0" tIns="0" rIns="0" bIns="0" rtlCol="0"/>
          <a:lstStyle/>
          <a:p>
            <a:endParaRPr>
              <a:solidFill>
                <a:prstClr val="black"/>
              </a:solidFill>
            </a:endParaRPr>
          </a:p>
        </p:txBody>
      </p:sp>
      <p:sp>
        <p:nvSpPr>
          <p:cNvPr id="4" name="Pravokotnik 3"/>
          <p:cNvSpPr/>
          <p:nvPr/>
        </p:nvSpPr>
        <p:spPr>
          <a:xfrm>
            <a:off x="1593850" y="3844924"/>
            <a:ext cx="17461590" cy="8340745"/>
          </a:xfrm>
          <a:prstGeom prst="rect">
            <a:avLst/>
          </a:prstGeom>
        </p:spPr>
        <p:txBody>
          <a:bodyPr wrap="square">
            <a:spAutoFit/>
          </a:bodyPr>
          <a:lstStyle/>
          <a:p>
            <a:pPr marL="571500" indent="-571500">
              <a:buFont typeface="Arial" panose="020B0604020202020204" pitchFamily="34" charset="0"/>
              <a:buChar char="•"/>
            </a:pPr>
            <a:r>
              <a:rPr lang="sl-SI" sz="4100" spc="-5" dirty="0">
                <a:solidFill>
                  <a:srgbClr val="6D6E71"/>
                </a:solidFill>
                <a:latin typeface="Arial"/>
                <a:cs typeface="Arial"/>
              </a:rPr>
              <a:t>Gradivo napoveduje zmanjšanje prevzema iz prenosnega omrežja. Po drugi strani pa se prevzem od distribucijskih proizvodnih virov drastično povečuje. </a:t>
            </a:r>
          </a:p>
          <a:p>
            <a:pPr marL="571500" indent="-571500">
              <a:buFont typeface="Arial" panose="020B0604020202020204" pitchFamily="34" charset="0"/>
              <a:buChar char="•"/>
            </a:pPr>
            <a:r>
              <a:rPr lang="sl-SI" sz="4100" spc="-5" dirty="0">
                <a:solidFill>
                  <a:srgbClr val="6D6E71"/>
                </a:solidFill>
                <a:latin typeface="Arial"/>
                <a:cs typeface="Arial"/>
              </a:rPr>
              <a:t>Že danes dosega delež lokalno proizvedene električne energije na posameznih elektrodistribucijskih območjih četrtino ali več. </a:t>
            </a:r>
          </a:p>
          <a:p>
            <a:pPr marL="571500" indent="-571500">
              <a:buFont typeface="Arial" panose="020B0604020202020204" pitchFamily="34" charset="0"/>
              <a:buChar char="•"/>
            </a:pPr>
            <a:r>
              <a:rPr lang="sl-SI" sz="4100" b="1" spc="-5" dirty="0">
                <a:solidFill>
                  <a:srgbClr val="6D6E71"/>
                </a:solidFill>
                <a:latin typeface="Arial"/>
                <a:cs typeface="Arial"/>
              </a:rPr>
              <a:t>Mrežna integracija novih naprav (toplotne črpalke, električna vozila in druge) in razpršenih virov energije (male elektrarne) zahteva robustna in napredna elektrodistribucijska omrežja</a:t>
            </a:r>
            <a:r>
              <a:rPr lang="sl-SI" sz="4100" spc="-5" dirty="0">
                <a:solidFill>
                  <a:srgbClr val="6D6E71"/>
                </a:solidFill>
                <a:latin typeface="Arial"/>
                <a:cs typeface="Arial"/>
              </a:rPr>
              <a:t>, ki zagotavljajo potrebno varnost in zanesljivost oskrbe ter prožnost proizvodnih virov in odjema.</a:t>
            </a:r>
          </a:p>
          <a:p>
            <a:pPr marL="571500" indent="-571500">
              <a:buFont typeface="Arial" panose="020B0604020202020204" pitchFamily="34" charset="0"/>
              <a:buChar char="•"/>
            </a:pPr>
            <a:r>
              <a:rPr lang="sl-SI" sz="4100" b="1" spc="-5" dirty="0">
                <a:solidFill>
                  <a:srgbClr val="6D6E71"/>
                </a:solidFill>
                <a:latin typeface="Arial"/>
                <a:cs typeface="Arial"/>
              </a:rPr>
              <a:t>Makroekonomski učinki </a:t>
            </a:r>
            <a:r>
              <a:rPr lang="sl-SI" sz="4400" dirty="0">
                <a:solidFill>
                  <a:prstClr val="black"/>
                </a:solidFill>
              </a:rPr>
              <a:t>- </a:t>
            </a:r>
            <a:r>
              <a:rPr lang="sl-SI" sz="4100" b="1" spc="-5" dirty="0">
                <a:solidFill>
                  <a:srgbClr val="6D6E71"/>
                </a:solidFill>
                <a:latin typeface="Arial"/>
                <a:cs typeface="Arial"/>
              </a:rPr>
              <a:t>Nejasno pa je tudi to, v kolikšni meri, če sploh, so bili pri presoji scenarijev upoštevani stroški omrežij</a:t>
            </a:r>
            <a:endParaRPr lang="sl-SI" sz="4100" spc="-5" dirty="0">
              <a:solidFill>
                <a:srgbClr val="6D6E71"/>
              </a:solidFill>
              <a:latin typeface="Arial"/>
              <a:cs typeface="Arial"/>
            </a:endParaRPr>
          </a:p>
          <a:p>
            <a:pPr marL="571500" indent="-571500">
              <a:buFont typeface="Arial" panose="020B0604020202020204" pitchFamily="34" charset="0"/>
              <a:buChar char="•"/>
            </a:pPr>
            <a:endParaRPr lang="sl-SI" sz="4100" spc="-5" dirty="0">
              <a:solidFill>
                <a:srgbClr val="6D6E71"/>
              </a:solidFill>
              <a:latin typeface="Arial"/>
              <a:cs typeface="Arial"/>
            </a:endParaRPr>
          </a:p>
        </p:txBody>
      </p:sp>
    </p:spTree>
    <p:extLst>
      <p:ext uri="{BB962C8B-B14F-4D97-AF65-F5344CB8AC3E}">
        <p14:creationId xmlns:p14="http://schemas.microsoft.com/office/powerpoint/2010/main" val="3185952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373912" y="11519544"/>
            <a:ext cx="681528" cy="340764"/>
          </a:xfrm>
          <a:prstGeom prst="rect">
            <a:avLst/>
          </a:prstGeom>
          <a:blipFill dpi="0" rotWithShape="1">
            <a:blip r:embed="rId3" cstate="print">
              <a:alphaModFix amt="70000"/>
            </a:blip>
            <a:srcRect/>
            <a:stretch>
              <a:fillRect/>
            </a:stretch>
          </a:blipFill>
        </p:spPr>
        <p:txBody>
          <a:bodyPr wrap="square" lIns="0" tIns="0" rIns="0" bIns="0" rtlCol="0"/>
          <a:lstStyle/>
          <a:p>
            <a:endParaRPr>
              <a:solidFill>
                <a:prstClr val="black"/>
              </a:solidFill>
            </a:endParaRPr>
          </a:p>
        </p:txBody>
      </p:sp>
      <p:sp>
        <p:nvSpPr>
          <p:cNvPr id="3" name="object 3"/>
          <p:cNvSpPr/>
          <p:nvPr/>
        </p:nvSpPr>
        <p:spPr>
          <a:xfrm>
            <a:off x="1057559" y="1047089"/>
            <a:ext cx="17999710" cy="293370"/>
          </a:xfrm>
          <a:custGeom>
            <a:avLst/>
            <a:gdLst/>
            <a:ahLst/>
            <a:cxnLst/>
            <a:rect l="l" t="t" r="r" b="b"/>
            <a:pathLst>
              <a:path w="17999710" h="293369">
                <a:moveTo>
                  <a:pt x="17706267" y="0"/>
                </a:moveTo>
                <a:lnTo>
                  <a:pt x="293184" y="0"/>
                </a:lnTo>
                <a:lnTo>
                  <a:pt x="269139" y="971"/>
                </a:lnTo>
                <a:lnTo>
                  <a:pt x="222728" y="8520"/>
                </a:lnTo>
                <a:lnTo>
                  <a:pt x="179063" y="23039"/>
                </a:lnTo>
                <a:lnTo>
                  <a:pt x="138747" y="43925"/>
                </a:lnTo>
                <a:lnTo>
                  <a:pt x="102383" y="70574"/>
                </a:lnTo>
                <a:lnTo>
                  <a:pt x="70574" y="102383"/>
                </a:lnTo>
                <a:lnTo>
                  <a:pt x="43925" y="138747"/>
                </a:lnTo>
                <a:lnTo>
                  <a:pt x="23039" y="179063"/>
                </a:lnTo>
                <a:lnTo>
                  <a:pt x="8520" y="222728"/>
                </a:lnTo>
                <a:lnTo>
                  <a:pt x="971" y="269139"/>
                </a:lnTo>
                <a:lnTo>
                  <a:pt x="0" y="293184"/>
                </a:lnTo>
                <a:lnTo>
                  <a:pt x="17999451" y="293184"/>
                </a:lnTo>
                <a:lnTo>
                  <a:pt x="17995614" y="245628"/>
                </a:lnTo>
                <a:lnTo>
                  <a:pt x="17984505" y="200515"/>
                </a:lnTo>
                <a:lnTo>
                  <a:pt x="17966727" y="158449"/>
                </a:lnTo>
                <a:lnTo>
                  <a:pt x="17942884" y="120033"/>
                </a:lnTo>
                <a:lnTo>
                  <a:pt x="17913580" y="85871"/>
                </a:lnTo>
                <a:lnTo>
                  <a:pt x="17879418" y="56567"/>
                </a:lnTo>
                <a:lnTo>
                  <a:pt x="17841002" y="32724"/>
                </a:lnTo>
                <a:lnTo>
                  <a:pt x="17798936" y="14946"/>
                </a:lnTo>
                <a:lnTo>
                  <a:pt x="17753823" y="3837"/>
                </a:lnTo>
                <a:lnTo>
                  <a:pt x="17706267" y="0"/>
                </a:lnTo>
                <a:close/>
              </a:path>
            </a:pathLst>
          </a:custGeom>
          <a:solidFill>
            <a:srgbClr val="1C6481"/>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xfrm>
            <a:off x="1057559" y="2168525"/>
            <a:ext cx="18035322" cy="884858"/>
          </a:xfrm>
          <a:prstGeom prst="rect">
            <a:avLst/>
          </a:prstGeom>
        </p:spPr>
        <p:txBody>
          <a:bodyPr vert="horz" wrap="square" lIns="0" tIns="0" rIns="0" bIns="0" rtlCol="0">
            <a:spAutoFit/>
          </a:bodyPr>
          <a:lstStyle/>
          <a:p>
            <a:pPr marL="12700">
              <a:lnSpc>
                <a:spcPct val="100000"/>
              </a:lnSpc>
            </a:pPr>
            <a:r>
              <a:rPr lang="sl-SI" dirty="0"/>
              <a:t>Stroški elektroenergetskega sistema</a:t>
            </a:r>
            <a:endParaRPr spc="-5" dirty="0"/>
          </a:p>
        </p:txBody>
      </p:sp>
      <p:sp>
        <p:nvSpPr>
          <p:cNvPr id="7" name="object 7"/>
          <p:cNvSpPr/>
          <p:nvPr/>
        </p:nvSpPr>
        <p:spPr>
          <a:xfrm>
            <a:off x="12203815" y="6305947"/>
            <a:ext cx="7900284" cy="3950142"/>
          </a:xfrm>
          <a:prstGeom prst="rect">
            <a:avLst/>
          </a:prstGeom>
          <a:blipFill dpi="0" rotWithShape="1">
            <a:blip r:embed="rId4" cstate="print">
              <a:alphaModFix amt="10000"/>
            </a:blip>
            <a:srcRect/>
            <a:stretch>
              <a:fillRect/>
            </a:stretch>
          </a:blipFill>
        </p:spPr>
        <p:txBody>
          <a:bodyPr wrap="square" lIns="0" tIns="0" rIns="0" bIns="0" rtlCol="0"/>
          <a:lstStyle/>
          <a:p>
            <a:endParaRPr>
              <a:solidFill>
                <a:prstClr val="black"/>
              </a:solidFill>
            </a:endParaRPr>
          </a:p>
        </p:txBody>
      </p:sp>
      <p:sp>
        <p:nvSpPr>
          <p:cNvPr id="8" name="object 8"/>
          <p:cNvSpPr/>
          <p:nvPr/>
        </p:nvSpPr>
        <p:spPr>
          <a:xfrm>
            <a:off x="1047088" y="11287614"/>
            <a:ext cx="13666641" cy="696093"/>
          </a:xfrm>
          <a:prstGeom prst="rect">
            <a:avLst/>
          </a:prstGeom>
          <a:blipFill dpi="0" rotWithShape="1">
            <a:blip r:embed="rId5" cstate="print">
              <a:alphaModFix amt="50000"/>
            </a:blip>
            <a:srcRect/>
            <a:stretch>
              <a:fillRect/>
            </a:stretch>
          </a:blipFill>
        </p:spPr>
        <p:txBody>
          <a:bodyPr wrap="square" lIns="0" tIns="0" rIns="0" bIns="0" rtlCol="0"/>
          <a:lstStyle/>
          <a:p>
            <a:endParaRPr>
              <a:solidFill>
                <a:prstClr val="black"/>
              </a:solidFill>
            </a:endParaRPr>
          </a:p>
        </p:txBody>
      </p:sp>
      <p:sp>
        <p:nvSpPr>
          <p:cNvPr id="4" name="Pravokotnik 3"/>
          <p:cNvSpPr/>
          <p:nvPr/>
        </p:nvSpPr>
        <p:spPr>
          <a:xfrm>
            <a:off x="1062932" y="3692525"/>
            <a:ext cx="15634362" cy="6401753"/>
          </a:xfrm>
          <a:prstGeom prst="rect">
            <a:avLst/>
          </a:prstGeom>
        </p:spPr>
        <p:txBody>
          <a:bodyPr wrap="square">
            <a:spAutoFit/>
          </a:bodyPr>
          <a:lstStyle/>
          <a:p>
            <a:pPr marL="571500" indent="-571500">
              <a:buFont typeface="Arial" panose="020B0604020202020204" pitchFamily="34" charset="0"/>
              <a:buChar char="•"/>
            </a:pPr>
            <a:r>
              <a:rPr lang="sl-SI" sz="4100" spc="-5" dirty="0">
                <a:solidFill>
                  <a:srgbClr val="6D6E71"/>
                </a:solidFill>
                <a:latin typeface="Arial"/>
                <a:cs typeface="Arial"/>
              </a:rPr>
              <a:t>Poročilo navaja, da bi naj znašal povprečni strošek elektrike v odvisnosti od scenarijev leta 2020 med 93 in 95 EUR/MWh, leta 2030 pa med 96,4 in 109,7 EUR/MWh. </a:t>
            </a:r>
          </a:p>
          <a:p>
            <a:pPr marL="571500" indent="-571500">
              <a:buFont typeface="Arial" panose="020B0604020202020204" pitchFamily="34" charset="0"/>
              <a:buChar char="•"/>
            </a:pPr>
            <a:r>
              <a:rPr lang="sl-SI" sz="4100" spc="-5" dirty="0">
                <a:solidFill>
                  <a:srgbClr val="6D6E71"/>
                </a:solidFill>
                <a:latin typeface="Arial"/>
                <a:cs typeface="Arial"/>
              </a:rPr>
              <a:t>Besedilo navaja, da vrednosti vključujejo davke, ne razkriva pa strukture cene, torej deleža cene energije, omrežnine ter dajatev, davkov in trošarine. </a:t>
            </a:r>
          </a:p>
          <a:p>
            <a:pPr marL="571500" indent="-571500">
              <a:buFont typeface="Arial" panose="020B0604020202020204" pitchFamily="34" charset="0"/>
              <a:buChar char="•"/>
            </a:pPr>
            <a:r>
              <a:rPr lang="sl-SI" sz="4100" spc="-5" dirty="0">
                <a:solidFill>
                  <a:srgbClr val="6D6E71"/>
                </a:solidFill>
                <a:latin typeface="Arial"/>
                <a:cs typeface="Arial"/>
              </a:rPr>
              <a:t>V nadaljevanju besedilo navaja, da »Velika uveljavitev obnovljivih virov energije vse bolj vpliva na povprečen strošek elektrike, saj so potrebne obsežne naložbe, vključno z naložbami v omrežje«, vendar tega ne specificira.</a:t>
            </a:r>
          </a:p>
        </p:txBody>
      </p:sp>
    </p:spTree>
    <p:extLst>
      <p:ext uri="{BB962C8B-B14F-4D97-AF65-F5344CB8AC3E}">
        <p14:creationId xmlns:p14="http://schemas.microsoft.com/office/powerpoint/2010/main" val="1165259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373912" y="11519544"/>
            <a:ext cx="681528" cy="340764"/>
          </a:xfrm>
          <a:prstGeom prst="rect">
            <a:avLst/>
          </a:prstGeom>
          <a:blipFill dpi="0" rotWithShape="1">
            <a:blip r:embed="rId3" cstate="print">
              <a:alphaModFix amt="70000"/>
            </a:blip>
            <a:srcRect/>
            <a:stretch>
              <a:fillRect/>
            </a:stretch>
          </a:blipFill>
        </p:spPr>
        <p:txBody>
          <a:bodyPr wrap="square" lIns="0" tIns="0" rIns="0" bIns="0" rtlCol="0"/>
          <a:lstStyle/>
          <a:p>
            <a:endParaRPr>
              <a:solidFill>
                <a:prstClr val="black"/>
              </a:solidFill>
            </a:endParaRPr>
          </a:p>
        </p:txBody>
      </p:sp>
      <p:sp>
        <p:nvSpPr>
          <p:cNvPr id="3" name="object 3"/>
          <p:cNvSpPr/>
          <p:nvPr/>
        </p:nvSpPr>
        <p:spPr>
          <a:xfrm>
            <a:off x="1057559" y="1047089"/>
            <a:ext cx="17999710" cy="293370"/>
          </a:xfrm>
          <a:custGeom>
            <a:avLst/>
            <a:gdLst/>
            <a:ahLst/>
            <a:cxnLst/>
            <a:rect l="l" t="t" r="r" b="b"/>
            <a:pathLst>
              <a:path w="17999710" h="293369">
                <a:moveTo>
                  <a:pt x="17706267" y="0"/>
                </a:moveTo>
                <a:lnTo>
                  <a:pt x="293184" y="0"/>
                </a:lnTo>
                <a:lnTo>
                  <a:pt x="269139" y="971"/>
                </a:lnTo>
                <a:lnTo>
                  <a:pt x="222728" y="8520"/>
                </a:lnTo>
                <a:lnTo>
                  <a:pt x="179063" y="23039"/>
                </a:lnTo>
                <a:lnTo>
                  <a:pt x="138747" y="43925"/>
                </a:lnTo>
                <a:lnTo>
                  <a:pt x="102383" y="70574"/>
                </a:lnTo>
                <a:lnTo>
                  <a:pt x="70574" y="102383"/>
                </a:lnTo>
                <a:lnTo>
                  <a:pt x="43925" y="138747"/>
                </a:lnTo>
                <a:lnTo>
                  <a:pt x="23039" y="179063"/>
                </a:lnTo>
                <a:lnTo>
                  <a:pt x="8520" y="222728"/>
                </a:lnTo>
                <a:lnTo>
                  <a:pt x="971" y="269139"/>
                </a:lnTo>
                <a:lnTo>
                  <a:pt x="0" y="293184"/>
                </a:lnTo>
                <a:lnTo>
                  <a:pt x="17999451" y="293184"/>
                </a:lnTo>
                <a:lnTo>
                  <a:pt x="17995614" y="245628"/>
                </a:lnTo>
                <a:lnTo>
                  <a:pt x="17984505" y="200515"/>
                </a:lnTo>
                <a:lnTo>
                  <a:pt x="17966727" y="158449"/>
                </a:lnTo>
                <a:lnTo>
                  <a:pt x="17942884" y="120033"/>
                </a:lnTo>
                <a:lnTo>
                  <a:pt x="17913580" y="85871"/>
                </a:lnTo>
                <a:lnTo>
                  <a:pt x="17879418" y="56567"/>
                </a:lnTo>
                <a:lnTo>
                  <a:pt x="17841002" y="32724"/>
                </a:lnTo>
                <a:lnTo>
                  <a:pt x="17798936" y="14946"/>
                </a:lnTo>
                <a:lnTo>
                  <a:pt x="17753823" y="3837"/>
                </a:lnTo>
                <a:lnTo>
                  <a:pt x="17706267" y="0"/>
                </a:lnTo>
                <a:close/>
              </a:path>
            </a:pathLst>
          </a:custGeom>
          <a:solidFill>
            <a:srgbClr val="1C6481"/>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xfrm>
            <a:off x="1034388" y="2911188"/>
            <a:ext cx="18035322" cy="884858"/>
          </a:xfrm>
          <a:prstGeom prst="rect">
            <a:avLst/>
          </a:prstGeom>
        </p:spPr>
        <p:txBody>
          <a:bodyPr vert="horz" wrap="square" lIns="0" tIns="0" rIns="0" bIns="0" rtlCol="0">
            <a:spAutoFit/>
          </a:bodyPr>
          <a:lstStyle/>
          <a:p>
            <a:pPr marL="12700">
              <a:lnSpc>
                <a:spcPct val="100000"/>
              </a:lnSpc>
            </a:pPr>
            <a:r>
              <a:rPr lang="sl-SI" dirty="0"/>
              <a:t>Izgube v omrežju</a:t>
            </a:r>
            <a:endParaRPr spc="-5" dirty="0"/>
          </a:p>
        </p:txBody>
      </p:sp>
      <p:sp>
        <p:nvSpPr>
          <p:cNvPr id="7" name="object 7"/>
          <p:cNvSpPr/>
          <p:nvPr/>
        </p:nvSpPr>
        <p:spPr>
          <a:xfrm>
            <a:off x="12203815" y="6305947"/>
            <a:ext cx="7900284" cy="3950142"/>
          </a:xfrm>
          <a:prstGeom prst="rect">
            <a:avLst/>
          </a:prstGeom>
          <a:blipFill dpi="0" rotWithShape="1">
            <a:blip r:embed="rId4" cstate="print">
              <a:alphaModFix amt="10000"/>
            </a:blip>
            <a:srcRect/>
            <a:stretch>
              <a:fillRect/>
            </a:stretch>
          </a:blipFill>
        </p:spPr>
        <p:txBody>
          <a:bodyPr wrap="square" lIns="0" tIns="0" rIns="0" bIns="0" rtlCol="0"/>
          <a:lstStyle/>
          <a:p>
            <a:endParaRPr>
              <a:solidFill>
                <a:prstClr val="black"/>
              </a:solidFill>
            </a:endParaRPr>
          </a:p>
        </p:txBody>
      </p:sp>
      <p:sp>
        <p:nvSpPr>
          <p:cNvPr id="8" name="object 8"/>
          <p:cNvSpPr/>
          <p:nvPr/>
        </p:nvSpPr>
        <p:spPr>
          <a:xfrm>
            <a:off x="1047088" y="11287614"/>
            <a:ext cx="13666641" cy="696093"/>
          </a:xfrm>
          <a:prstGeom prst="rect">
            <a:avLst/>
          </a:prstGeom>
          <a:blipFill dpi="0" rotWithShape="1">
            <a:blip r:embed="rId5" cstate="print">
              <a:alphaModFix amt="50000"/>
            </a:blip>
            <a:srcRect/>
            <a:stretch>
              <a:fillRect/>
            </a:stretch>
          </a:blipFill>
        </p:spPr>
        <p:txBody>
          <a:bodyPr wrap="square" lIns="0" tIns="0" rIns="0" bIns="0" rtlCol="0"/>
          <a:lstStyle/>
          <a:p>
            <a:endParaRPr>
              <a:solidFill>
                <a:prstClr val="black"/>
              </a:solidFill>
            </a:endParaRPr>
          </a:p>
        </p:txBody>
      </p:sp>
      <p:sp>
        <p:nvSpPr>
          <p:cNvPr id="4" name="Pravokotnik 3"/>
          <p:cNvSpPr/>
          <p:nvPr/>
        </p:nvSpPr>
        <p:spPr>
          <a:xfrm>
            <a:off x="1057558" y="4454525"/>
            <a:ext cx="16157291" cy="5139869"/>
          </a:xfrm>
          <a:prstGeom prst="rect">
            <a:avLst/>
          </a:prstGeom>
        </p:spPr>
        <p:txBody>
          <a:bodyPr wrap="square">
            <a:spAutoFit/>
          </a:bodyPr>
          <a:lstStyle/>
          <a:p>
            <a:pPr marL="571500" indent="-571500">
              <a:buFont typeface="Arial" panose="020B0604020202020204" pitchFamily="34" charset="0"/>
              <a:buChar char="•"/>
            </a:pPr>
            <a:r>
              <a:rPr lang="sl-SI" sz="4100" spc="-5" dirty="0">
                <a:solidFill>
                  <a:srgbClr val="6D6E71"/>
                </a:solidFill>
                <a:latin typeface="Arial"/>
                <a:cs typeface="Arial"/>
              </a:rPr>
              <a:t>Podatki o izgubah energije v omrežju (6,22 %) se ne ujemajo s podatki </a:t>
            </a:r>
            <a:r>
              <a:rPr lang="sl-SI" sz="4100" spc="-5" dirty="0" err="1">
                <a:solidFill>
                  <a:srgbClr val="6D6E71"/>
                </a:solidFill>
                <a:latin typeface="Arial"/>
                <a:cs typeface="Arial"/>
              </a:rPr>
              <a:t>SiStat</a:t>
            </a:r>
            <a:r>
              <a:rPr lang="sl-SI" sz="4100" spc="-5" dirty="0">
                <a:solidFill>
                  <a:srgbClr val="6D6E71"/>
                </a:solidFill>
                <a:latin typeface="Arial"/>
                <a:cs typeface="Arial"/>
              </a:rPr>
              <a:t> (6,6 % oziroma 7,1 %).</a:t>
            </a:r>
          </a:p>
          <a:p>
            <a:pPr marL="571500" indent="-571500">
              <a:buFont typeface="Arial" panose="020B0604020202020204" pitchFamily="34" charset="0"/>
              <a:buChar char="•"/>
            </a:pPr>
            <a:r>
              <a:rPr lang="sl-SI" sz="4100" spc="-5" dirty="0">
                <a:solidFill>
                  <a:srgbClr val="6D6E71"/>
                </a:solidFill>
                <a:latin typeface="Arial"/>
                <a:cs typeface="Arial"/>
              </a:rPr>
              <a:t>Poročilo predvideva, da v prihodnosti ne bo komercialnih izgub. </a:t>
            </a:r>
          </a:p>
          <a:p>
            <a:pPr marL="571500" indent="-571500">
              <a:buFont typeface="Arial" panose="020B0604020202020204" pitchFamily="34" charset="0"/>
              <a:buChar char="•"/>
            </a:pPr>
            <a:r>
              <a:rPr lang="sl-SI" sz="4100" spc="-5" dirty="0">
                <a:solidFill>
                  <a:srgbClr val="6D6E71"/>
                </a:solidFill>
                <a:latin typeface="Arial"/>
                <a:cs typeface="Arial"/>
              </a:rPr>
              <a:t>Iz neznanih razlogov Poročilo obravnava zgolj izgube energije. </a:t>
            </a:r>
          </a:p>
          <a:p>
            <a:pPr marL="571500" indent="-571500">
              <a:buFont typeface="Arial" panose="020B0604020202020204" pitchFamily="34" charset="0"/>
              <a:buChar char="•"/>
            </a:pPr>
            <a:r>
              <a:rPr lang="sl-SI" sz="4100" spc="-5" dirty="0">
                <a:solidFill>
                  <a:srgbClr val="6D6E71"/>
                </a:solidFill>
                <a:latin typeface="Arial"/>
                <a:cs typeface="Arial"/>
              </a:rPr>
              <a:t>V slovenskem elektrodistribucijskem sistemu predstavljajo precejšen problem tudi </a:t>
            </a:r>
            <a:r>
              <a:rPr lang="sl-SI" sz="4100" spc="-5" dirty="0" err="1">
                <a:solidFill>
                  <a:srgbClr val="6D6E71"/>
                </a:solidFill>
                <a:latin typeface="Arial"/>
                <a:cs typeface="Arial"/>
              </a:rPr>
              <a:t>regulatorne</a:t>
            </a:r>
            <a:r>
              <a:rPr lang="sl-SI" sz="4100" spc="-5" dirty="0">
                <a:solidFill>
                  <a:srgbClr val="6D6E71"/>
                </a:solidFill>
                <a:latin typeface="Arial"/>
                <a:cs typeface="Arial"/>
              </a:rPr>
              <a:t> izgube moči, ki znašajo približno 35 %. Spričo magnitude problema bi pričakovali, da bo EKS naslovil tudi to vprašanje, a ga nekoliko presenetljivo izpušča.</a:t>
            </a:r>
          </a:p>
        </p:txBody>
      </p:sp>
    </p:spTree>
    <p:extLst>
      <p:ext uri="{BB962C8B-B14F-4D97-AF65-F5344CB8AC3E}">
        <p14:creationId xmlns:p14="http://schemas.microsoft.com/office/powerpoint/2010/main" val="1709530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35" y="5235"/>
            <a:ext cx="20093629" cy="12554591"/>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3" name="object 3"/>
          <p:cNvSpPr/>
          <p:nvPr/>
        </p:nvSpPr>
        <p:spPr>
          <a:xfrm>
            <a:off x="10216341" y="6277606"/>
            <a:ext cx="8994775" cy="4377055"/>
          </a:xfrm>
          <a:custGeom>
            <a:avLst/>
            <a:gdLst/>
            <a:ahLst/>
            <a:cxnLst/>
            <a:rect l="l" t="t" r="r" b="b"/>
            <a:pathLst>
              <a:path w="8994775" h="4377055">
                <a:moveTo>
                  <a:pt x="8994490" y="0"/>
                </a:moveTo>
                <a:lnTo>
                  <a:pt x="593625" y="0"/>
                </a:lnTo>
                <a:lnTo>
                  <a:pt x="544938" y="1967"/>
                </a:lnTo>
                <a:lnTo>
                  <a:pt x="497335" y="7769"/>
                </a:lnTo>
                <a:lnTo>
                  <a:pt x="450969" y="17252"/>
                </a:lnTo>
                <a:lnTo>
                  <a:pt x="405992" y="30263"/>
                </a:lnTo>
                <a:lnTo>
                  <a:pt x="362558" y="46649"/>
                </a:lnTo>
                <a:lnTo>
                  <a:pt x="320819" y="66258"/>
                </a:lnTo>
                <a:lnTo>
                  <a:pt x="280927" y="88938"/>
                </a:lnTo>
                <a:lnTo>
                  <a:pt x="243036" y="114534"/>
                </a:lnTo>
                <a:lnTo>
                  <a:pt x="207299" y="142895"/>
                </a:lnTo>
                <a:lnTo>
                  <a:pt x="173867" y="173867"/>
                </a:lnTo>
                <a:lnTo>
                  <a:pt x="142895" y="207299"/>
                </a:lnTo>
                <a:lnTo>
                  <a:pt x="114534" y="243036"/>
                </a:lnTo>
                <a:lnTo>
                  <a:pt x="88938" y="280927"/>
                </a:lnTo>
                <a:lnTo>
                  <a:pt x="66258" y="320819"/>
                </a:lnTo>
                <a:lnTo>
                  <a:pt x="46649" y="362558"/>
                </a:lnTo>
                <a:lnTo>
                  <a:pt x="30263" y="405992"/>
                </a:lnTo>
                <a:lnTo>
                  <a:pt x="17252" y="450969"/>
                </a:lnTo>
                <a:lnTo>
                  <a:pt x="7769" y="497335"/>
                </a:lnTo>
                <a:lnTo>
                  <a:pt x="1967" y="544938"/>
                </a:lnTo>
                <a:lnTo>
                  <a:pt x="0" y="593625"/>
                </a:lnTo>
                <a:lnTo>
                  <a:pt x="0" y="3783204"/>
                </a:lnTo>
                <a:lnTo>
                  <a:pt x="1967" y="3831891"/>
                </a:lnTo>
                <a:lnTo>
                  <a:pt x="7769" y="3879494"/>
                </a:lnTo>
                <a:lnTo>
                  <a:pt x="17252" y="3925860"/>
                </a:lnTo>
                <a:lnTo>
                  <a:pt x="30263" y="3970837"/>
                </a:lnTo>
                <a:lnTo>
                  <a:pt x="46649" y="4014271"/>
                </a:lnTo>
                <a:lnTo>
                  <a:pt x="66258" y="4056010"/>
                </a:lnTo>
                <a:lnTo>
                  <a:pt x="88938" y="4095902"/>
                </a:lnTo>
                <a:lnTo>
                  <a:pt x="114534" y="4133793"/>
                </a:lnTo>
                <a:lnTo>
                  <a:pt x="142895" y="4169530"/>
                </a:lnTo>
                <a:lnTo>
                  <a:pt x="173867" y="4202962"/>
                </a:lnTo>
                <a:lnTo>
                  <a:pt x="207299" y="4233934"/>
                </a:lnTo>
                <a:lnTo>
                  <a:pt x="243036" y="4262295"/>
                </a:lnTo>
                <a:lnTo>
                  <a:pt x="280927" y="4287892"/>
                </a:lnTo>
                <a:lnTo>
                  <a:pt x="320819" y="4310571"/>
                </a:lnTo>
                <a:lnTo>
                  <a:pt x="362558" y="4330180"/>
                </a:lnTo>
                <a:lnTo>
                  <a:pt x="405992" y="4346566"/>
                </a:lnTo>
                <a:lnTo>
                  <a:pt x="450969" y="4359577"/>
                </a:lnTo>
                <a:lnTo>
                  <a:pt x="497335" y="4369060"/>
                </a:lnTo>
                <a:lnTo>
                  <a:pt x="544938" y="4374862"/>
                </a:lnTo>
                <a:lnTo>
                  <a:pt x="593625" y="4376830"/>
                </a:lnTo>
                <a:lnTo>
                  <a:pt x="8994490" y="4376830"/>
                </a:lnTo>
                <a:lnTo>
                  <a:pt x="8994490" y="0"/>
                </a:lnTo>
                <a:close/>
              </a:path>
            </a:pathLst>
          </a:custGeom>
          <a:solidFill>
            <a:srgbClr val="1C6481">
              <a:alpha val="80000"/>
            </a:srgbClr>
          </a:solidFill>
        </p:spPr>
        <p:txBody>
          <a:bodyPr wrap="square" lIns="0" tIns="0" rIns="0" bIns="0" rtlCol="0"/>
          <a:lstStyle/>
          <a:p>
            <a:endParaRPr>
              <a:solidFill>
                <a:prstClr val="black"/>
              </a:solidFill>
            </a:endParaRPr>
          </a:p>
        </p:txBody>
      </p:sp>
      <p:sp>
        <p:nvSpPr>
          <p:cNvPr id="4" name="object 4"/>
          <p:cNvSpPr/>
          <p:nvPr/>
        </p:nvSpPr>
        <p:spPr>
          <a:xfrm>
            <a:off x="18758591" y="6287766"/>
            <a:ext cx="293370" cy="4366895"/>
          </a:xfrm>
          <a:custGeom>
            <a:avLst/>
            <a:gdLst/>
            <a:ahLst/>
            <a:cxnLst/>
            <a:rect l="l" t="t" r="r" b="b"/>
            <a:pathLst>
              <a:path w="293369" h="4366895">
                <a:moveTo>
                  <a:pt x="0" y="4366359"/>
                </a:moveTo>
                <a:lnTo>
                  <a:pt x="293184" y="4366359"/>
                </a:lnTo>
                <a:lnTo>
                  <a:pt x="293184" y="0"/>
                </a:lnTo>
                <a:lnTo>
                  <a:pt x="0" y="0"/>
                </a:lnTo>
                <a:lnTo>
                  <a:pt x="0" y="4366359"/>
                </a:lnTo>
                <a:close/>
              </a:path>
            </a:pathLst>
          </a:custGeom>
          <a:solidFill>
            <a:srgbClr val="1C6481"/>
          </a:solidFill>
        </p:spPr>
        <p:txBody>
          <a:bodyPr wrap="square" lIns="0" tIns="0" rIns="0" bIns="0" rtlCol="0"/>
          <a:lstStyle/>
          <a:p>
            <a:endParaRPr>
              <a:solidFill>
                <a:prstClr val="black"/>
              </a:solidFill>
            </a:endParaRPr>
          </a:p>
        </p:txBody>
      </p:sp>
      <p:sp>
        <p:nvSpPr>
          <p:cNvPr id="5" name="object 5"/>
          <p:cNvSpPr txBox="1"/>
          <p:nvPr/>
        </p:nvSpPr>
        <p:spPr>
          <a:xfrm>
            <a:off x="10890250" y="6598905"/>
            <a:ext cx="6095999" cy="3744615"/>
          </a:xfrm>
          <a:prstGeom prst="rect">
            <a:avLst/>
          </a:prstGeom>
        </p:spPr>
        <p:txBody>
          <a:bodyPr vert="horz" wrap="square" lIns="0" tIns="0" rIns="0" bIns="0" rtlCol="0">
            <a:spAutoFit/>
          </a:bodyPr>
          <a:lstStyle/>
          <a:p>
            <a:pPr marL="12700" marR="5080"/>
            <a:r>
              <a:rPr lang="sl-SI" sz="8000" b="1" spc="-235" dirty="0">
                <a:solidFill>
                  <a:schemeClr val="bg1"/>
                </a:solidFill>
                <a:latin typeface="Arial"/>
                <a:cs typeface="Arial"/>
              </a:rPr>
              <a:t>NE </a:t>
            </a:r>
          </a:p>
          <a:p>
            <a:pPr marL="12700" marR="5080"/>
            <a:r>
              <a:rPr lang="sl-SI" sz="8000" b="1" spc="-235" dirty="0">
                <a:solidFill>
                  <a:schemeClr val="bg1"/>
                </a:solidFill>
                <a:latin typeface="Arial"/>
                <a:cs typeface="Arial"/>
              </a:rPr>
              <a:t>ZA NETO</a:t>
            </a:r>
          </a:p>
          <a:p>
            <a:pPr marL="12700" marR="5080">
              <a:lnSpc>
                <a:spcPts val="4950"/>
              </a:lnSpc>
            </a:pPr>
            <a:endParaRPr lang="sl-SI" sz="8000" b="1" spc="-235" dirty="0">
              <a:solidFill>
                <a:srgbClr val="FFFFFF"/>
              </a:solidFill>
              <a:latin typeface="Arial"/>
              <a:cs typeface="Arial"/>
            </a:endParaRPr>
          </a:p>
          <a:p>
            <a:pPr marL="12700" marR="5080">
              <a:lnSpc>
                <a:spcPts val="4950"/>
              </a:lnSpc>
            </a:pPr>
            <a:r>
              <a:rPr lang="sl-SI" sz="8000" b="1" spc="-235" dirty="0">
                <a:solidFill>
                  <a:srgbClr val="FFFFFF"/>
                </a:solidFill>
                <a:latin typeface="Arial"/>
                <a:cs typeface="Arial"/>
              </a:rPr>
              <a:t>MERJENJE</a:t>
            </a:r>
            <a:endParaRPr sz="8000" dirty="0">
              <a:solidFill>
                <a:prstClr val="black"/>
              </a:solidFill>
              <a:latin typeface="Arial"/>
              <a:cs typeface="Arial"/>
            </a:endParaRPr>
          </a:p>
        </p:txBody>
      </p:sp>
      <p:sp>
        <p:nvSpPr>
          <p:cNvPr id="6" name="object 6"/>
          <p:cNvSpPr/>
          <p:nvPr/>
        </p:nvSpPr>
        <p:spPr>
          <a:xfrm>
            <a:off x="18373912" y="11519544"/>
            <a:ext cx="681528" cy="340764"/>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7" name="object 7"/>
          <p:cNvSpPr/>
          <p:nvPr/>
        </p:nvSpPr>
        <p:spPr>
          <a:xfrm>
            <a:off x="1047088" y="11287614"/>
            <a:ext cx="13666641" cy="696093"/>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6172943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373912" y="11519544"/>
            <a:ext cx="681528" cy="340764"/>
          </a:xfrm>
          <a:prstGeom prst="rect">
            <a:avLst/>
          </a:prstGeom>
          <a:blipFill dpi="0" rotWithShape="1">
            <a:blip r:embed="rId3" cstate="print">
              <a:alphaModFix amt="70000"/>
            </a:blip>
            <a:srcRect/>
            <a:stretch>
              <a:fillRect/>
            </a:stretch>
          </a:blipFill>
        </p:spPr>
        <p:txBody>
          <a:bodyPr wrap="square" lIns="0" tIns="0" rIns="0" bIns="0" rtlCol="0"/>
          <a:lstStyle/>
          <a:p>
            <a:endParaRPr>
              <a:solidFill>
                <a:prstClr val="black"/>
              </a:solidFill>
            </a:endParaRPr>
          </a:p>
        </p:txBody>
      </p:sp>
      <p:sp>
        <p:nvSpPr>
          <p:cNvPr id="3" name="object 3"/>
          <p:cNvSpPr/>
          <p:nvPr/>
        </p:nvSpPr>
        <p:spPr>
          <a:xfrm>
            <a:off x="1057559" y="1047089"/>
            <a:ext cx="17999710" cy="293370"/>
          </a:xfrm>
          <a:custGeom>
            <a:avLst/>
            <a:gdLst/>
            <a:ahLst/>
            <a:cxnLst/>
            <a:rect l="l" t="t" r="r" b="b"/>
            <a:pathLst>
              <a:path w="17999710" h="293369">
                <a:moveTo>
                  <a:pt x="17706267" y="0"/>
                </a:moveTo>
                <a:lnTo>
                  <a:pt x="293184" y="0"/>
                </a:lnTo>
                <a:lnTo>
                  <a:pt x="269139" y="971"/>
                </a:lnTo>
                <a:lnTo>
                  <a:pt x="222728" y="8520"/>
                </a:lnTo>
                <a:lnTo>
                  <a:pt x="179063" y="23039"/>
                </a:lnTo>
                <a:lnTo>
                  <a:pt x="138747" y="43925"/>
                </a:lnTo>
                <a:lnTo>
                  <a:pt x="102383" y="70574"/>
                </a:lnTo>
                <a:lnTo>
                  <a:pt x="70574" y="102383"/>
                </a:lnTo>
                <a:lnTo>
                  <a:pt x="43925" y="138747"/>
                </a:lnTo>
                <a:lnTo>
                  <a:pt x="23039" y="179063"/>
                </a:lnTo>
                <a:lnTo>
                  <a:pt x="8520" y="222728"/>
                </a:lnTo>
                <a:lnTo>
                  <a:pt x="971" y="269139"/>
                </a:lnTo>
                <a:lnTo>
                  <a:pt x="0" y="293184"/>
                </a:lnTo>
                <a:lnTo>
                  <a:pt x="17999451" y="293184"/>
                </a:lnTo>
                <a:lnTo>
                  <a:pt x="17995614" y="245628"/>
                </a:lnTo>
                <a:lnTo>
                  <a:pt x="17984505" y="200515"/>
                </a:lnTo>
                <a:lnTo>
                  <a:pt x="17966727" y="158449"/>
                </a:lnTo>
                <a:lnTo>
                  <a:pt x="17942884" y="120033"/>
                </a:lnTo>
                <a:lnTo>
                  <a:pt x="17913580" y="85871"/>
                </a:lnTo>
                <a:lnTo>
                  <a:pt x="17879418" y="56567"/>
                </a:lnTo>
                <a:lnTo>
                  <a:pt x="17841002" y="32724"/>
                </a:lnTo>
                <a:lnTo>
                  <a:pt x="17798936" y="14946"/>
                </a:lnTo>
                <a:lnTo>
                  <a:pt x="17753823" y="3837"/>
                </a:lnTo>
                <a:lnTo>
                  <a:pt x="17706267" y="0"/>
                </a:lnTo>
                <a:close/>
              </a:path>
            </a:pathLst>
          </a:custGeom>
          <a:solidFill>
            <a:srgbClr val="1C6481"/>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xfrm>
            <a:off x="1074655" y="1711325"/>
            <a:ext cx="18035322" cy="884858"/>
          </a:xfrm>
          <a:prstGeom prst="rect">
            <a:avLst/>
          </a:prstGeom>
        </p:spPr>
        <p:txBody>
          <a:bodyPr vert="horz" wrap="square" lIns="0" tIns="0" rIns="0" bIns="0" rtlCol="0">
            <a:spAutoFit/>
          </a:bodyPr>
          <a:lstStyle/>
          <a:p>
            <a:pPr marL="12700">
              <a:lnSpc>
                <a:spcPct val="100000"/>
              </a:lnSpc>
            </a:pPr>
            <a:r>
              <a:rPr lang="sl-SI" dirty="0"/>
              <a:t>Trg in deležniki</a:t>
            </a:r>
            <a:endParaRPr spc="-5" dirty="0"/>
          </a:p>
        </p:txBody>
      </p:sp>
      <p:sp>
        <p:nvSpPr>
          <p:cNvPr id="7" name="object 7"/>
          <p:cNvSpPr/>
          <p:nvPr/>
        </p:nvSpPr>
        <p:spPr>
          <a:xfrm>
            <a:off x="12203815" y="6305947"/>
            <a:ext cx="7900284" cy="3950142"/>
          </a:xfrm>
          <a:prstGeom prst="rect">
            <a:avLst/>
          </a:prstGeom>
          <a:blipFill dpi="0" rotWithShape="1">
            <a:blip r:embed="rId4" cstate="print">
              <a:alphaModFix amt="10000"/>
            </a:blip>
            <a:srcRect/>
            <a:stretch>
              <a:fillRect/>
            </a:stretch>
          </a:blipFill>
        </p:spPr>
        <p:txBody>
          <a:bodyPr wrap="square" lIns="0" tIns="0" rIns="0" bIns="0" rtlCol="0"/>
          <a:lstStyle/>
          <a:p>
            <a:endParaRPr>
              <a:solidFill>
                <a:prstClr val="black"/>
              </a:solidFill>
            </a:endParaRPr>
          </a:p>
        </p:txBody>
      </p:sp>
      <p:sp>
        <p:nvSpPr>
          <p:cNvPr id="8" name="object 8"/>
          <p:cNvSpPr/>
          <p:nvPr/>
        </p:nvSpPr>
        <p:spPr>
          <a:xfrm>
            <a:off x="1047088" y="11287614"/>
            <a:ext cx="13666641" cy="696093"/>
          </a:xfrm>
          <a:prstGeom prst="rect">
            <a:avLst/>
          </a:prstGeom>
          <a:blipFill dpi="0" rotWithShape="1">
            <a:blip r:embed="rId5" cstate="print">
              <a:alphaModFix amt="50000"/>
            </a:blip>
            <a:srcRect/>
            <a:stretch>
              <a:fillRect/>
            </a:stretch>
          </a:blipFill>
        </p:spPr>
        <p:txBody>
          <a:bodyPr wrap="square" lIns="0" tIns="0" rIns="0" bIns="0" rtlCol="0"/>
          <a:lstStyle/>
          <a:p>
            <a:endParaRPr>
              <a:solidFill>
                <a:prstClr val="black"/>
              </a:solidFill>
            </a:endParaRPr>
          </a:p>
        </p:txBody>
      </p:sp>
      <p:sp>
        <p:nvSpPr>
          <p:cNvPr id="4" name="Pravokotnik 3"/>
          <p:cNvSpPr/>
          <p:nvPr/>
        </p:nvSpPr>
        <p:spPr>
          <a:xfrm>
            <a:off x="1057558" y="4073526"/>
            <a:ext cx="16538291" cy="6023187"/>
          </a:xfrm>
          <a:prstGeom prst="rect">
            <a:avLst/>
          </a:prstGeom>
        </p:spPr>
        <p:txBody>
          <a:bodyPr wrap="square">
            <a:spAutoFit/>
          </a:bodyPr>
          <a:lstStyle/>
          <a:p>
            <a:pPr marL="571500" indent="-571500">
              <a:spcBef>
                <a:spcPct val="20000"/>
              </a:spcBef>
              <a:buSzPct val="100000"/>
              <a:buFont typeface="Arial" panose="020B0604020202020204" pitchFamily="34" charset="0"/>
              <a:buChar char="•"/>
            </a:pPr>
            <a:r>
              <a:rPr lang="sl-SI" sz="4100" spc="-5" dirty="0">
                <a:solidFill>
                  <a:srgbClr val="6D6E71"/>
                </a:solidFill>
                <a:latin typeface="Arial"/>
                <a:cs typeface="Arial"/>
              </a:rPr>
              <a:t>Ni eksplicitne zaveze, da bodo za ustrezna razmerja med deležniki </a:t>
            </a:r>
            <a:r>
              <a:rPr lang="sl-SI" sz="4100" b="1" spc="-5" dirty="0">
                <a:solidFill>
                  <a:srgbClr val="6D6E71"/>
                </a:solidFill>
                <a:latin typeface="Arial"/>
                <a:cs typeface="Arial"/>
              </a:rPr>
              <a:t>vzpostavljeni pregledni in pošteni tarifni sistemi,</a:t>
            </a:r>
            <a:r>
              <a:rPr lang="sl-SI" sz="4100" spc="-5" dirty="0">
                <a:solidFill>
                  <a:srgbClr val="6D6E71"/>
                </a:solidFill>
                <a:latin typeface="Arial"/>
                <a:cs typeface="Arial"/>
              </a:rPr>
              <a:t> da bo zagotovljena enakopravna obravnava vseh ter da bo preprečeno izkoriščanje posameznih deležnikov na račun drugih. </a:t>
            </a:r>
          </a:p>
          <a:p>
            <a:pPr>
              <a:spcBef>
                <a:spcPct val="20000"/>
              </a:spcBef>
              <a:buSzPct val="100000"/>
            </a:pPr>
            <a:endParaRPr lang="sl-SI" sz="4100" spc="-5" dirty="0">
              <a:solidFill>
                <a:srgbClr val="6D6E71"/>
              </a:solidFill>
              <a:latin typeface="Arial"/>
              <a:cs typeface="Arial"/>
            </a:endParaRPr>
          </a:p>
          <a:p>
            <a:pPr marL="571500" indent="-571500">
              <a:spcBef>
                <a:spcPct val="20000"/>
              </a:spcBef>
              <a:buSzPct val="100000"/>
              <a:buFont typeface="Arial" panose="020B0604020202020204" pitchFamily="34" charset="0"/>
              <a:buChar char="•"/>
            </a:pPr>
            <a:r>
              <a:rPr lang="sl-SI" sz="4100" spc="-5" dirty="0">
                <a:solidFill>
                  <a:srgbClr val="6D6E71"/>
                </a:solidFill>
                <a:latin typeface="Arial"/>
                <a:cs typeface="Arial"/>
              </a:rPr>
              <a:t>To je potrebno ne le zaradi nekaterih dosedanjih spornih praks v Sloveniji, ampak tudi zaradi novih zamisli o tem, da bi bili posamezniki z </a:t>
            </a:r>
            <a:r>
              <a:rPr lang="sl-SI" sz="4100" spc="-5" dirty="0" err="1">
                <a:solidFill>
                  <a:srgbClr val="6D6E71"/>
                </a:solidFill>
                <a:latin typeface="Arial"/>
                <a:cs typeface="Arial"/>
              </a:rPr>
              <a:t>omrežninskimi</a:t>
            </a:r>
            <a:r>
              <a:rPr lang="sl-SI" sz="4100" spc="-5" dirty="0">
                <a:solidFill>
                  <a:srgbClr val="6D6E71"/>
                </a:solidFill>
                <a:latin typeface="Arial"/>
                <a:cs typeface="Arial"/>
              </a:rPr>
              <a:t> popusti deležni neutemeljenih prednosti na račun drugih uporabnikov omrežja.</a:t>
            </a:r>
          </a:p>
        </p:txBody>
      </p:sp>
    </p:spTree>
    <p:extLst>
      <p:ext uri="{BB962C8B-B14F-4D97-AF65-F5344CB8AC3E}">
        <p14:creationId xmlns:p14="http://schemas.microsoft.com/office/powerpoint/2010/main" val="3929500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373912" y="11519544"/>
            <a:ext cx="681528" cy="340764"/>
          </a:xfrm>
          <a:prstGeom prst="rect">
            <a:avLst/>
          </a:prstGeom>
          <a:blipFill dpi="0" rotWithShape="1">
            <a:blip r:embed="rId3" cstate="print">
              <a:alphaModFix amt="70000"/>
            </a:blip>
            <a:srcRect/>
            <a:stretch>
              <a:fillRect/>
            </a:stretch>
          </a:blipFill>
        </p:spPr>
        <p:txBody>
          <a:bodyPr wrap="square" lIns="0" tIns="0" rIns="0" bIns="0" rtlCol="0"/>
          <a:lstStyle/>
          <a:p>
            <a:endParaRPr>
              <a:solidFill>
                <a:prstClr val="black"/>
              </a:solidFill>
            </a:endParaRPr>
          </a:p>
        </p:txBody>
      </p:sp>
      <p:sp>
        <p:nvSpPr>
          <p:cNvPr id="3" name="object 3"/>
          <p:cNvSpPr/>
          <p:nvPr/>
        </p:nvSpPr>
        <p:spPr>
          <a:xfrm>
            <a:off x="1057559" y="1047089"/>
            <a:ext cx="17999710" cy="293370"/>
          </a:xfrm>
          <a:custGeom>
            <a:avLst/>
            <a:gdLst/>
            <a:ahLst/>
            <a:cxnLst/>
            <a:rect l="l" t="t" r="r" b="b"/>
            <a:pathLst>
              <a:path w="17999710" h="293369">
                <a:moveTo>
                  <a:pt x="17706267" y="0"/>
                </a:moveTo>
                <a:lnTo>
                  <a:pt x="293184" y="0"/>
                </a:lnTo>
                <a:lnTo>
                  <a:pt x="269139" y="971"/>
                </a:lnTo>
                <a:lnTo>
                  <a:pt x="222728" y="8520"/>
                </a:lnTo>
                <a:lnTo>
                  <a:pt x="179063" y="23039"/>
                </a:lnTo>
                <a:lnTo>
                  <a:pt x="138747" y="43925"/>
                </a:lnTo>
                <a:lnTo>
                  <a:pt x="102383" y="70574"/>
                </a:lnTo>
                <a:lnTo>
                  <a:pt x="70574" y="102383"/>
                </a:lnTo>
                <a:lnTo>
                  <a:pt x="43925" y="138747"/>
                </a:lnTo>
                <a:lnTo>
                  <a:pt x="23039" y="179063"/>
                </a:lnTo>
                <a:lnTo>
                  <a:pt x="8520" y="222728"/>
                </a:lnTo>
                <a:lnTo>
                  <a:pt x="971" y="269139"/>
                </a:lnTo>
                <a:lnTo>
                  <a:pt x="0" y="293184"/>
                </a:lnTo>
                <a:lnTo>
                  <a:pt x="17999451" y="293184"/>
                </a:lnTo>
                <a:lnTo>
                  <a:pt x="17995614" y="245628"/>
                </a:lnTo>
                <a:lnTo>
                  <a:pt x="17984505" y="200515"/>
                </a:lnTo>
                <a:lnTo>
                  <a:pt x="17966727" y="158449"/>
                </a:lnTo>
                <a:lnTo>
                  <a:pt x="17942884" y="120033"/>
                </a:lnTo>
                <a:lnTo>
                  <a:pt x="17913580" y="85871"/>
                </a:lnTo>
                <a:lnTo>
                  <a:pt x="17879418" y="56567"/>
                </a:lnTo>
                <a:lnTo>
                  <a:pt x="17841002" y="32724"/>
                </a:lnTo>
                <a:lnTo>
                  <a:pt x="17798936" y="14946"/>
                </a:lnTo>
                <a:lnTo>
                  <a:pt x="17753823" y="3837"/>
                </a:lnTo>
                <a:lnTo>
                  <a:pt x="17706267" y="0"/>
                </a:lnTo>
                <a:close/>
              </a:path>
            </a:pathLst>
          </a:custGeom>
          <a:solidFill>
            <a:srgbClr val="1C6481"/>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xfrm>
            <a:off x="1057559" y="1787525"/>
            <a:ext cx="18035322" cy="884858"/>
          </a:xfrm>
          <a:prstGeom prst="rect">
            <a:avLst/>
          </a:prstGeom>
        </p:spPr>
        <p:txBody>
          <a:bodyPr vert="horz" wrap="square" lIns="0" tIns="0" rIns="0" bIns="0" rtlCol="0">
            <a:spAutoFit/>
          </a:bodyPr>
          <a:lstStyle/>
          <a:p>
            <a:pPr marL="12700">
              <a:lnSpc>
                <a:spcPct val="100000"/>
              </a:lnSpc>
            </a:pPr>
            <a:r>
              <a:rPr lang="sl-SI" dirty="0"/>
              <a:t>Podpore za OVE</a:t>
            </a:r>
            <a:endParaRPr spc="-5" dirty="0"/>
          </a:p>
        </p:txBody>
      </p:sp>
      <p:sp>
        <p:nvSpPr>
          <p:cNvPr id="7" name="object 7"/>
          <p:cNvSpPr/>
          <p:nvPr/>
        </p:nvSpPr>
        <p:spPr>
          <a:xfrm>
            <a:off x="12203815" y="6305947"/>
            <a:ext cx="7900284" cy="3950142"/>
          </a:xfrm>
          <a:prstGeom prst="rect">
            <a:avLst/>
          </a:prstGeom>
          <a:blipFill dpi="0" rotWithShape="1">
            <a:blip r:embed="rId4" cstate="print">
              <a:alphaModFix amt="10000"/>
            </a:blip>
            <a:srcRect/>
            <a:stretch>
              <a:fillRect/>
            </a:stretch>
          </a:blipFill>
        </p:spPr>
        <p:txBody>
          <a:bodyPr wrap="square" lIns="0" tIns="0" rIns="0" bIns="0" rtlCol="0"/>
          <a:lstStyle/>
          <a:p>
            <a:endParaRPr>
              <a:solidFill>
                <a:prstClr val="black"/>
              </a:solidFill>
            </a:endParaRPr>
          </a:p>
        </p:txBody>
      </p:sp>
      <p:sp>
        <p:nvSpPr>
          <p:cNvPr id="8" name="object 8"/>
          <p:cNvSpPr/>
          <p:nvPr/>
        </p:nvSpPr>
        <p:spPr>
          <a:xfrm>
            <a:off x="1047088" y="11287614"/>
            <a:ext cx="13666641" cy="696093"/>
          </a:xfrm>
          <a:prstGeom prst="rect">
            <a:avLst/>
          </a:prstGeom>
          <a:blipFill dpi="0" rotWithShape="1">
            <a:blip r:embed="rId5" cstate="print">
              <a:alphaModFix amt="50000"/>
            </a:blip>
            <a:srcRect/>
            <a:stretch>
              <a:fillRect/>
            </a:stretch>
          </a:blipFill>
        </p:spPr>
        <p:txBody>
          <a:bodyPr wrap="square" lIns="0" tIns="0" rIns="0" bIns="0" rtlCol="0"/>
          <a:lstStyle/>
          <a:p>
            <a:endParaRPr>
              <a:solidFill>
                <a:prstClr val="black"/>
              </a:solidFill>
            </a:endParaRPr>
          </a:p>
        </p:txBody>
      </p:sp>
      <p:sp>
        <p:nvSpPr>
          <p:cNvPr id="4" name="Pravokotnik 3"/>
          <p:cNvSpPr/>
          <p:nvPr/>
        </p:nvSpPr>
        <p:spPr>
          <a:xfrm>
            <a:off x="1057558" y="4073525"/>
            <a:ext cx="16690691" cy="6401753"/>
          </a:xfrm>
          <a:prstGeom prst="rect">
            <a:avLst/>
          </a:prstGeom>
        </p:spPr>
        <p:txBody>
          <a:bodyPr wrap="square">
            <a:spAutoFit/>
          </a:bodyPr>
          <a:lstStyle/>
          <a:p>
            <a:pPr marL="571500" indent="-571500">
              <a:buFont typeface="Arial" panose="020B0604020202020204" pitchFamily="34" charset="0"/>
              <a:buChar char="•"/>
            </a:pPr>
            <a:r>
              <a:rPr lang="sl-SI" sz="4100" spc="-5" dirty="0">
                <a:solidFill>
                  <a:srgbClr val="6D6E71"/>
                </a:solidFill>
                <a:latin typeface="Arial"/>
                <a:cs typeface="Arial"/>
              </a:rPr>
              <a:t>Poročilo navaja, da je za »večino scenarijev predpostavljeno, da se enakovredne tarife za oddajo v omrežje po letu 2016 postopoma opustijo«. Dodano pa je, da je »Za sončno </a:t>
            </a:r>
            <a:r>
              <a:rPr lang="sl-SI" sz="4100" spc="-5" dirty="0" err="1">
                <a:solidFill>
                  <a:srgbClr val="6D6E71"/>
                </a:solidFill>
                <a:latin typeface="Arial"/>
                <a:cs typeface="Arial"/>
              </a:rPr>
              <a:t>fotovoltaiko</a:t>
            </a:r>
            <a:r>
              <a:rPr lang="sl-SI" sz="4100" spc="-5" dirty="0">
                <a:solidFill>
                  <a:srgbClr val="6D6E71"/>
                </a:solidFill>
                <a:latin typeface="Arial"/>
                <a:cs typeface="Arial"/>
              </a:rPr>
              <a:t> … predpostavljeno, da se merjenje neto porabe razvija«. </a:t>
            </a:r>
          </a:p>
          <a:p>
            <a:pPr marL="571500" indent="-571500">
              <a:buFont typeface="Arial" panose="020B0604020202020204" pitchFamily="34" charset="0"/>
              <a:buChar char="•"/>
            </a:pPr>
            <a:endParaRPr lang="sl-SI" sz="4100" spc="-5" dirty="0">
              <a:solidFill>
                <a:srgbClr val="6D6E71"/>
              </a:solidFill>
              <a:latin typeface="Arial"/>
              <a:cs typeface="Arial"/>
            </a:endParaRPr>
          </a:p>
          <a:p>
            <a:pPr marL="571500" indent="-571500">
              <a:buFont typeface="Arial" panose="020B0604020202020204" pitchFamily="34" charset="0"/>
              <a:buChar char="•"/>
            </a:pPr>
            <a:r>
              <a:rPr lang="sl-SI" sz="4100" spc="-5" dirty="0">
                <a:solidFill>
                  <a:srgbClr val="6D6E71"/>
                </a:solidFill>
                <a:latin typeface="Arial"/>
                <a:cs typeface="Arial"/>
              </a:rPr>
              <a:t>Ni jasno kdo je avtoriziral prejudiciranje o razvoju neto merjenja, niti v kateri smeri bi naj ta razvoj šel. Očitno pa ima ta koncept v Sloveniji kljub utemeljenim kritikam strokovne javnosti in številnim pomanjkljivostim iz nerazumljivega razloga precej neobičajno podporo odločevalcev za njegovo ohranjanje.</a:t>
            </a:r>
          </a:p>
        </p:txBody>
      </p:sp>
    </p:spTree>
    <p:extLst>
      <p:ext uri="{BB962C8B-B14F-4D97-AF65-F5344CB8AC3E}">
        <p14:creationId xmlns:p14="http://schemas.microsoft.com/office/powerpoint/2010/main" val="3406129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373912" y="11519544"/>
            <a:ext cx="681528" cy="340764"/>
          </a:xfrm>
          <a:prstGeom prst="rect">
            <a:avLst/>
          </a:prstGeom>
          <a:blipFill dpi="0" rotWithShape="1">
            <a:blip r:embed="rId3" cstate="print">
              <a:alphaModFix amt="70000"/>
            </a:blip>
            <a:srcRect/>
            <a:stretch>
              <a:fillRect/>
            </a:stretch>
          </a:blipFill>
        </p:spPr>
        <p:txBody>
          <a:bodyPr wrap="square" lIns="0" tIns="0" rIns="0" bIns="0" rtlCol="0"/>
          <a:lstStyle/>
          <a:p>
            <a:endParaRPr>
              <a:solidFill>
                <a:prstClr val="black"/>
              </a:solidFill>
            </a:endParaRPr>
          </a:p>
        </p:txBody>
      </p:sp>
      <p:sp>
        <p:nvSpPr>
          <p:cNvPr id="3" name="object 3"/>
          <p:cNvSpPr/>
          <p:nvPr/>
        </p:nvSpPr>
        <p:spPr>
          <a:xfrm>
            <a:off x="1057559" y="1047089"/>
            <a:ext cx="17999710" cy="293370"/>
          </a:xfrm>
          <a:custGeom>
            <a:avLst/>
            <a:gdLst/>
            <a:ahLst/>
            <a:cxnLst/>
            <a:rect l="l" t="t" r="r" b="b"/>
            <a:pathLst>
              <a:path w="17999710" h="293369">
                <a:moveTo>
                  <a:pt x="17706267" y="0"/>
                </a:moveTo>
                <a:lnTo>
                  <a:pt x="293184" y="0"/>
                </a:lnTo>
                <a:lnTo>
                  <a:pt x="269139" y="971"/>
                </a:lnTo>
                <a:lnTo>
                  <a:pt x="222728" y="8520"/>
                </a:lnTo>
                <a:lnTo>
                  <a:pt x="179063" y="23039"/>
                </a:lnTo>
                <a:lnTo>
                  <a:pt x="138747" y="43925"/>
                </a:lnTo>
                <a:lnTo>
                  <a:pt x="102383" y="70574"/>
                </a:lnTo>
                <a:lnTo>
                  <a:pt x="70574" y="102383"/>
                </a:lnTo>
                <a:lnTo>
                  <a:pt x="43925" y="138747"/>
                </a:lnTo>
                <a:lnTo>
                  <a:pt x="23039" y="179063"/>
                </a:lnTo>
                <a:lnTo>
                  <a:pt x="8520" y="222728"/>
                </a:lnTo>
                <a:lnTo>
                  <a:pt x="971" y="269139"/>
                </a:lnTo>
                <a:lnTo>
                  <a:pt x="0" y="293184"/>
                </a:lnTo>
                <a:lnTo>
                  <a:pt x="17999451" y="293184"/>
                </a:lnTo>
                <a:lnTo>
                  <a:pt x="17995614" y="245628"/>
                </a:lnTo>
                <a:lnTo>
                  <a:pt x="17984505" y="200515"/>
                </a:lnTo>
                <a:lnTo>
                  <a:pt x="17966727" y="158449"/>
                </a:lnTo>
                <a:lnTo>
                  <a:pt x="17942884" y="120033"/>
                </a:lnTo>
                <a:lnTo>
                  <a:pt x="17913580" y="85871"/>
                </a:lnTo>
                <a:lnTo>
                  <a:pt x="17879418" y="56567"/>
                </a:lnTo>
                <a:lnTo>
                  <a:pt x="17841002" y="32724"/>
                </a:lnTo>
                <a:lnTo>
                  <a:pt x="17798936" y="14946"/>
                </a:lnTo>
                <a:lnTo>
                  <a:pt x="17753823" y="3837"/>
                </a:lnTo>
                <a:lnTo>
                  <a:pt x="17706267" y="0"/>
                </a:lnTo>
                <a:close/>
              </a:path>
            </a:pathLst>
          </a:custGeom>
          <a:solidFill>
            <a:srgbClr val="1C6481"/>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xfrm>
            <a:off x="1057559" y="1711325"/>
            <a:ext cx="18035322" cy="884858"/>
          </a:xfrm>
          <a:prstGeom prst="rect">
            <a:avLst/>
          </a:prstGeom>
        </p:spPr>
        <p:txBody>
          <a:bodyPr vert="horz" wrap="square" lIns="0" tIns="0" rIns="0" bIns="0" rtlCol="0">
            <a:spAutoFit/>
          </a:bodyPr>
          <a:lstStyle/>
          <a:p>
            <a:pPr marL="12700">
              <a:lnSpc>
                <a:spcPct val="100000"/>
              </a:lnSpc>
            </a:pPr>
            <a:r>
              <a:rPr lang="sl-SI" dirty="0"/>
              <a:t>Neto merjenje</a:t>
            </a:r>
            <a:endParaRPr spc="-5" dirty="0"/>
          </a:p>
        </p:txBody>
      </p:sp>
      <p:sp>
        <p:nvSpPr>
          <p:cNvPr id="7" name="object 7"/>
          <p:cNvSpPr/>
          <p:nvPr/>
        </p:nvSpPr>
        <p:spPr>
          <a:xfrm>
            <a:off x="12203815" y="6305947"/>
            <a:ext cx="7900284" cy="3950142"/>
          </a:xfrm>
          <a:prstGeom prst="rect">
            <a:avLst/>
          </a:prstGeom>
          <a:blipFill dpi="0" rotWithShape="1">
            <a:blip r:embed="rId4" cstate="print">
              <a:alphaModFix amt="10000"/>
            </a:blip>
            <a:srcRect/>
            <a:stretch>
              <a:fillRect/>
            </a:stretch>
          </a:blipFill>
        </p:spPr>
        <p:txBody>
          <a:bodyPr wrap="square" lIns="0" tIns="0" rIns="0" bIns="0" rtlCol="0"/>
          <a:lstStyle/>
          <a:p>
            <a:endParaRPr>
              <a:solidFill>
                <a:prstClr val="black"/>
              </a:solidFill>
            </a:endParaRPr>
          </a:p>
        </p:txBody>
      </p:sp>
      <p:sp>
        <p:nvSpPr>
          <p:cNvPr id="8" name="object 8"/>
          <p:cNvSpPr/>
          <p:nvPr/>
        </p:nvSpPr>
        <p:spPr>
          <a:xfrm>
            <a:off x="1047088" y="11287614"/>
            <a:ext cx="13666641" cy="696093"/>
          </a:xfrm>
          <a:prstGeom prst="rect">
            <a:avLst/>
          </a:prstGeom>
          <a:blipFill dpi="0" rotWithShape="1">
            <a:blip r:embed="rId5" cstate="print">
              <a:alphaModFix amt="50000"/>
            </a:blip>
            <a:srcRect/>
            <a:stretch>
              <a:fillRect/>
            </a:stretch>
          </a:blipFill>
        </p:spPr>
        <p:txBody>
          <a:bodyPr wrap="square" lIns="0" tIns="0" rIns="0" bIns="0" rtlCol="0"/>
          <a:lstStyle/>
          <a:p>
            <a:endParaRPr>
              <a:solidFill>
                <a:prstClr val="black"/>
              </a:solidFill>
            </a:endParaRPr>
          </a:p>
        </p:txBody>
      </p:sp>
      <p:sp>
        <p:nvSpPr>
          <p:cNvPr id="4" name="Pravokotnik 3"/>
          <p:cNvSpPr/>
          <p:nvPr/>
        </p:nvSpPr>
        <p:spPr>
          <a:xfrm>
            <a:off x="1214769" y="2625725"/>
            <a:ext cx="17159143" cy="9556462"/>
          </a:xfrm>
          <a:prstGeom prst="rect">
            <a:avLst/>
          </a:prstGeom>
        </p:spPr>
        <p:txBody>
          <a:bodyPr wrap="square">
            <a:spAutoFit/>
          </a:bodyPr>
          <a:lstStyle/>
          <a:p>
            <a:r>
              <a:rPr lang="sl-SI" sz="4100" spc="-5" dirty="0">
                <a:solidFill>
                  <a:srgbClr val="6D6E71"/>
                </a:solidFill>
                <a:latin typeface="Arial"/>
                <a:cs typeface="Arial"/>
              </a:rPr>
              <a:t>Neto merjenje rabe energije je posredna subvencija. Ta pa gre bodisi na račun ostalih odjemalcev ali / in na račun virov za vzdrževanje ter razvoj omrežja, ki neto merjenje sploh omogoča. </a:t>
            </a:r>
          </a:p>
          <a:p>
            <a:endParaRPr lang="sl-SI" sz="4100" spc="-5" dirty="0">
              <a:solidFill>
                <a:srgbClr val="6D6E71"/>
              </a:solidFill>
              <a:latin typeface="Arial"/>
              <a:cs typeface="Arial"/>
            </a:endParaRPr>
          </a:p>
          <a:p>
            <a:r>
              <a:rPr lang="sl-SI" sz="4100" spc="-5" dirty="0">
                <a:solidFill>
                  <a:srgbClr val="6D6E71"/>
                </a:solidFill>
                <a:latin typeface="Arial"/>
                <a:cs typeface="Arial"/>
              </a:rPr>
              <a:t>Takšen sistem neto merjenja ni samooskrba, ampak nekakšen pristranski obračunski dogovor, ki pomeni prelaganje stroškov na druge uporabnike.</a:t>
            </a:r>
          </a:p>
          <a:p>
            <a:pPr marL="571500" indent="-571500">
              <a:buFont typeface="Arial" panose="020B0604020202020204" pitchFamily="34" charset="0"/>
              <a:buChar char="•"/>
            </a:pPr>
            <a:endParaRPr lang="sl-SI" sz="4100" spc="-5" dirty="0">
              <a:solidFill>
                <a:srgbClr val="6D6E71"/>
              </a:solidFill>
              <a:latin typeface="Arial"/>
              <a:cs typeface="Arial"/>
            </a:endParaRPr>
          </a:p>
          <a:p>
            <a:pPr marL="571500" indent="-571500">
              <a:buFont typeface="Arial" panose="020B0604020202020204" pitchFamily="34" charset="0"/>
              <a:buChar char="•"/>
            </a:pPr>
            <a:r>
              <a:rPr lang="sl-SI" sz="4100" spc="-5" dirty="0">
                <a:solidFill>
                  <a:srgbClr val="6D6E71"/>
                </a:solidFill>
                <a:latin typeface="Arial"/>
                <a:cs typeface="Arial"/>
              </a:rPr>
              <a:t>Kdo bo pokril izpadla sredstva </a:t>
            </a:r>
            <a:r>
              <a:rPr lang="sl-SI" sz="4100" spc="-5" dirty="0" err="1">
                <a:solidFill>
                  <a:srgbClr val="6D6E71"/>
                </a:solidFill>
                <a:latin typeface="Arial"/>
                <a:cs typeface="Arial"/>
              </a:rPr>
              <a:t>omrežnine</a:t>
            </a:r>
            <a:r>
              <a:rPr lang="sl-SI" sz="4100" spc="-5" dirty="0">
                <a:solidFill>
                  <a:srgbClr val="6D6E71"/>
                </a:solidFill>
                <a:latin typeface="Arial"/>
                <a:cs typeface="Arial"/>
              </a:rPr>
              <a:t>, ki so potrebna za vzdrževanje in razvoj elektrodistribucijskega omrežja, pa tudi za mrežno integracijo proizvodnih virov. </a:t>
            </a:r>
          </a:p>
          <a:p>
            <a:pPr marL="571500" indent="-571500">
              <a:buFont typeface="Arial" panose="020B0604020202020204" pitchFamily="34" charset="0"/>
              <a:buChar char="•"/>
            </a:pPr>
            <a:r>
              <a:rPr lang="sl-SI" sz="4100" spc="-5" dirty="0">
                <a:solidFill>
                  <a:srgbClr val="6D6E71"/>
                </a:solidFill>
                <a:latin typeface="Arial"/>
                <a:cs typeface="Arial"/>
              </a:rPr>
              <a:t>Bodo ostali uporabniki omrežja plačevali več, da bodo pokrili stroške mrežne integracije proizvodnih virov? </a:t>
            </a:r>
          </a:p>
          <a:p>
            <a:pPr marL="571500" indent="-571500">
              <a:buFont typeface="Arial" panose="020B0604020202020204" pitchFamily="34" charset="0"/>
              <a:buChar char="•"/>
            </a:pPr>
            <a:r>
              <a:rPr lang="sl-SI" sz="4100" spc="-5" dirty="0">
                <a:solidFill>
                  <a:srgbClr val="6D6E71"/>
                </a:solidFill>
                <a:latin typeface="Arial"/>
                <a:cs typeface="Arial"/>
              </a:rPr>
              <a:t>Bodo distribucijska podjetja investirala manj ali pa se bolj zadolževala? </a:t>
            </a:r>
          </a:p>
          <a:p>
            <a:pPr marL="571500" indent="-571500">
              <a:buFont typeface="Arial" panose="020B0604020202020204" pitchFamily="34" charset="0"/>
              <a:buChar char="•"/>
            </a:pPr>
            <a:endParaRPr lang="sl-SI" sz="4100" spc="-5" dirty="0">
              <a:solidFill>
                <a:srgbClr val="6D6E71"/>
              </a:solidFill>
              <a:latin typeface="Arial"/>
              <a:cs typeface="Arial"/>
            </a:endParaRPr>
          </a:p>
          <a:p>
            <a:pPr marL="571500" indent="-571500">
              <a:buFont typeface="Arial" panose="020B0604020202020204" pitchFamily="34" charset="0"/>
              <a:buChar char="•"/>
            </a:pPr>
            <a:endParaRPr lang="sl-SI" sz="4100" spc="-5" dirty="0">
              <a:solidFill>
                <a:srgbClr val="6D6E71"/>
              </a:solidFill>
              <a:latin typeface="Arial"/>
              <a:cs typeface="Arial"/>
            </a:endParaRPr>
          </a:p>
        </p:txBody>
      </p:sp>
    </p:spTree>
    <p:extLst>
      <p:ext uri="{BB962C8B-B14F-4D97-AF65-F5344CB8AC3E}">
        <p14:creationId xmlns:p14="http://schemas.microsoft.com/office/powerpoint/2010/main" val="1241096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373912" y="11519544"/>
            <a:ext cx="681528" cy="340764"/>
          </a:xfrm>
          <a:prstGeom prst="rect">
            <a:avLst/>
          </a:prstGeom>
          <a:blipFill dpi="0" rotWithShape="1">
            <a:blip r:embed="rId3" cstate="print">
              <a:alphaModFix amt="70000"/>
            </a:blip>
            <a:srcRect/>
            <a:stretch>
              <a:fillRect/>
            </a:stretch>
          </a:blipFill>
        </p:spPr>
        <p:txBody>
          <a:bodyPr wrap="square" lIns="0" tIns="0" rIns="0" bIns="0" rtlCol="0"/>
          <a:lstStyle/>
          <a:p>
            <a:endParaRPr>
              <a:solidFill>
                <a:prstClr val="black"/>
              </a:solidFill>
            </a:endParaRPr>
          </a:p>
        </p:txBody>
      </p:sp>
      <p:sp>
        <p:nvSpPr>
          <p:cNvPr id="3" name="object 3"/>
          <p:cNvSpPr/>
          <p:nvPr/>
        </p:nvSpPr>
        <p:spPr>
          <a:xfrm>
            <a:off x="1057559" y="1047089"/>
            <a:ext cx="17999710" cy="293370"/>
          </a:xfrm>
          <a:custGeom>
            <a:avLst/>
            <a:gdLst/>
            <a:ahLst/>
            <a:cxnLst/>
            <a:rect l="l" t="t" r="r" b="b"/>
            <a:pathLst>
              <a:path w="17999710" h="293369">
                <a:moveTo>
                  <a:pt x="17706267" y="0"/>
                </a:moveTo>
                <a:lnTo>
                  <a:pt x="293184" y="0"/>
                </a:lnTo>
                <a:lnTo>
                  <a:pt x="269139" y="971"/>
                </a:lnTo>
                <a:lnTo>
                  <a:pt x="222728" y="8520"/>
                </a:lnTo>
                <a:lnTo>
                  <a:pt x="179063" y="23039"/>
                </a:lnTo>
                <a:lnTo>
                  <a:pt x="138747" y="43925"/>
                </a:lnTo>
                <a:lnTo>
                  <a:pt x="102383" y="70574"/>
                </a:lnTo>
                <a:lnTo>
                  <a:pt x="70574" y="102383"/>
                </a:lnTo>
                <a:lnTo>
                  <a:pt x="43925" y="138747"/>
                </a:lnTo>
                <a:lnTo>
                  <a:pt x="23039" y="179063"/>
                </a:lnTo>
                <a:lnTo>
                  <a:pt x="8520" y="222728"/>
                </a:lnTo>
                <a:lnTo>
                  <a:pt x="971" y="269139"/>
                </a:lnTo>
                <a:lnTo>
                  <a:pt x="0" y="293184"/>
                </a:lnTo>
                <a:lnTo>
                  <a:pt x="17999451" y="293184"/>
                </a:lnTo>
                <a:lnTo>
                  <a:pt x="17995614" y="245628"/>
                </a:lnTo>
                <a:lnTo>
                  <a:pt x="17984505" y="200515"/>
                </a:lnTo>
                <a:lnTo>
                  <a:pt x="17966727" y="158449"/>
                </a:lnTo>
                <a:lnTo>
                  <a:pt x="17942884" y="120033"/>
                </a:lnTo>
                <a:lnTo>
                  <a:pt x="17913580" y="85871"/>
                </a:lnTo>
                <a:lnTo>
                  <a:pt x="17879418" y="56567"/>
                </a:lnTo>
                <a:lnTo>
                  <a:pt x="17841002" y="32724"/>
                </a:lnTo>
                <a:lnTo>
                  <a:pt x="17798936" y="14946"/>
                </a:lnTo>
                <a:lnTo>
                  <a:pt x="17753823" y="3837"/>
                </a:lnTo>
                <a:lnTo>
                  <a:pt x="17706267" y="0"/>
                </a:lnTo>
                <a:close/>
              </a:path>
            </a:pathLst>
          </a:custGeom>
          <a:solidFill>
            <a:srgbClr val="1C6481"/>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xfrm>
            <a:off x="1089309" y="2244725"/>
            <a:ext cx="18035322" cy="884858"/>
          </a:xfrm>
          <a:prstGeom prst="rect">
            <a:avLst/>
          </a:prstGeom>
        </p:spPr>
        <p:txBody>
          <a:bodyPr vert="horz" wrap="square" lIns="0" tIns="0" rIns="0" bIns="0" rtlCol="0">
            <a:spAutoFit/>
          </a:bodyPr>
          <a:lstStyle/>
          <a:p>
            <a:pPr marL="12700">
              <a:lnSpc>
                <a:spcPct val="100000"/>
              </a:lnSpc>
            </a:pPr>
            <a:r>
              <a:rPr lang="sl-SI" dirty="0"/>
              <a:t>Ostali razvojni dokumenti</a:t>
            </a:r>
            <a:endParaRPr spc="-5" dirty="0"/>
          </a:p>
        </p:txBody>
      </p:sp>
      <p:sp>
        <p:nvSpPr>
          <p:cNvPr id="7" name="object 7"/>
          <p:cNvSpPr/>
          <p:nvPr/>
        </p:nvSpPr>
        <p:spPr>
          <a:xfrm>
            <a:off x="12191714" y="6305947"/>
            <a:ext cx="7900284" cy="3950142"/>
          </a:xfrm>
          <a:prstGeom prst="rect">
            <a:avLst/>
          </a:prstGeom>
          <a:blipFill dpi="0" rotWithShape="1">
            <a:blip r:embed="rId4" cstate="print">
              <a:alphaModFix amt="10000"/>
            </a:blip>
            <a:srcRect/>
            <a:stretch>
              <a:fillRect/>
            </a:stretch>
          </a:blipFill>
        </p:spPr>
        <p:txBody>
          <a:bodyPr wrap="square" lIns="0" tIns="0" rIns="0" bIns="0" rtlCol="0"/>
          <a:lstStyle/>
          <a:p>
            <a:endParaRPr>
              <a:solidFill>
                <a:prstClr val="black"/>
              </a:solidFill>
            </a:endParaRPr>
          </a:p>
        </p:txBody>
      </p:sp>
      <p:sp>
        <p:nvSpPr>
          <p:cNvPr id="8" name="object 8"/>
          <p:cNvSpPr/>
          <p:nvPr/>
        </p:nvSpPr>
        <p:spPr>
          <a:xfrm>
            <a:off x="1047088" y="11287614"/>
            <a:ext cx="13666641" cy="696093"/>
          </a:xfrm>
          <a:prstGeom prst="rect">
            <a:avLst/>
          </a:prstGeom>
          <a:blipFill dpi="0" rotWithShape="1">
            <a:blip r:embed="rId5" cstate="print">
              <a:alphaModFix amt="50000"/>
            </a:blip>
            <a:srcRect/>
            <a:stretch>
              <a:fillRect/>
            </a:stretch>
          </a:blipFill>
        </p:spPr>
        <p:txBody>
          <a:bodyPr wrap="square" lIns="0" tIns="0" rIns="0" bIns="0" rtlCol="0"/>
          <a:lstStyle/>
          <a:p>
            <a:endParaRPr>
              <a:solidFill>
                <a:prstClr val="black"/>
              </a:solidFill>
            </a:endParaRPr>
          </a:p>
        </p:txBody>
      </p:sp>
      <p:sp>
        <p:nvSpPr>
          <p:cNvPr id="4" name="Pravokotnik 3"/>
          <p:cNvSpPr/>
          <p:nvPr/>
        </p:nvSpPr>
        <p:spPr>
          <a:xfrm>
            <a:off x="603250" y="4073526"/>
            <a:ext cx="16459200" cy="5770811"/>
          </a:xfrm>
          <a:prstGeom prst="rect">
            <a:avLst/>
          </a:prstGeom>
        </p:spPr>
        <p:txBody>
          <a:bodyPr wrap="square">
            <a:spAutoFit/>
          </a:bodyPr>
          <a:lstStyle/>
          <a:p>
            <a:pPr marL="571500" indent="-571500">
              <a:lnSpc>
                <a:spcPct val="150000"/>
              </a:lnSpc>
              <a:buFont typeface="Arial" panose="020B0604020202020204" pitchFamily="34" charset="0"/>
              <a:buChar char="•"/>
            </a:pPr>
            <a:r>
              <a:rPr lang="sl-SI" sz="4100" spc="-5" dirty="0">
                <a:solidFill>
                  <a:srgbClr val="6D6E71"/>
                </a:solidFill>
                <a:latin typeface="Arial"/>
                <a:cs typeface="Arial"/>
              </a:rPr>
              <a:t>Energetski koncept predstavlja podlago za Državni razvojni energetski načrt. Oba sta podlaga za razvojne načrte operaterjev.</a:t>
            </a:r>
          </a:p>
          <a:p>
            <a:pPr marL="571500" indent="-571500">
              <a:lnSpc>
                <a:spcPct val="150000"/>
              </a:lnSpc>
              <a:buFont typeface="Arial" panose="020B0604020202020204" pitchFamily="34" charset="0"/>
              <a:buChar char="•"/>
            </a:pPr>
            <a:endParaRPr lang="sl-SI" sz="4100" spc="-5" dirty="0">
              <a:solidFill>
                <a:srgbClr val="6D6E71"/>
              </a:solidFill>
              <a:latin typeface="Arial"/>
              <a:cs typeface="Arial"/>
            </a:endParaRPr>
          </a:p>
          <a:p>
            <a:pPr marL="571500" indent="-571500">
              <a:lnSpc>
                <a:spcPct val="150000"/>
              </a:lnSpc>
              <a:buFont typeface="Arial" panose="020B0604020202020204" pitchFamily="34" charset="0"/>
              <a:buChar char="•"/>
            </a:pPr>
            <a:r>
              <a:rPr lang="sl-SI" sz="4100" b="1" spc="-5" dirty="0">
                <a:solidFill>
                  <a:srgbClr val="6D6E71"/>
                </a:solidFill>
                <a:latin typeface="Arial"/>
                <a:cs typeface="Arial"/>
              </a:rPr>
              <a:t>Načrt razvoja omrežja </a:t>
            </a:r>
            <a:r>
              <a:rPr lang="sl-SI" sz="4100" spc="-5" dirty="0">
                <a:solidFill>
                  <a:srgbClr val="6D6E71"/>
                </a:solidFill>
                <a:latin typeface="Arial"/>
                <a:cs typeface="Arial"/>
              </a:rPr>
              <a:t>za naslednjih </a:t>
            </a:r>
            <a:r>
              <a:rPr lang="sl-SI" sz="4100" b="1" spc="-5" dirty="0">
                <a:solidFill>
                  <a:srgbClr val="6D6E71"/>
                </a:solidFill>
                <a:latin typeface="Arial"/>
                <a:cs typeface="Arial"/>
              </a:rPr>
              <a:t>10 let</a:t>
            </a:r>
            <a:r>
              <a:rPr lang="sl-SI" sz="4100" spc="-5" dirty="0">
                <a:solidFill>
                  <a:srgbClr val="6D6E71"/>
                </a:solidFill>
                <a:latin typeface="Arial"/>
                <a:cs typeface="Arial"/>
              </a:rPr>
              <a:t>, ki smo ga elektrodistribucije letos pripravile, nima podlage v Energetskem konceptu!</a:t>
            </a:r>
          </a:p>
        </p:txBody>
      </p:sp>
    </p:spTree>
    <p:extLst>
      <p:ext uri="{BB962C8B-B14F-4D97-AF65-F5344CB8AC3E}">
        <p14:creationId xmlns:p14="http://schemas.microsoft.com/office/powerpoint/2010/main" val="10398016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373912" y="11519544"/>
            <a:ext cx="681528" cy="340764"/>
          </a:xfrm>
          <a:prstGeom prst="rect">
            <a:avLst/>
          </a:prstGeom>
          <a:blipFill dpi="0" rotWithShape="1">
            <a:blip r:embed="rId3" cstate="print">
              <a:alphaModFix amt="70000"/>
            </a:blip>
            <a:srcRect/>
            <a:stretch>
              <a:fillRect/>
            </a:stretch>
          </a:blipFill>
        </p:spPr>
        <p:txBody>
          <a:bodyPr wrap="square" lIns="0" tIns="0" rIns="0" bIns="0" rtlCol="0"/>
          <a:lstStyle/>
          <a:p>
            <a:endParaRPr>
              <a:solidFill>
                <a:prstClr val="black"/>
              </a:solidFill>
            </a:endParaRPr>
          </a:p>
        </p:txBody>
      </p:sp>
      <p:sp>
        <p:nvSpPr>
          <p:cNvPr id="3" name="object 3"/>
          <p:cNvSpPr/>
          <p:nvPr/>
        </p:nvSpPr>
        <p:spPr>
          <a:xfrm>
            <a:off x="1057559" y="1047089"/>
            <a:ext cx="17999710" cy="293370"/>
          </a:xfrm>
          <a:custGeom>
            <a:avLst/>
            <a:gdLst/>
            <a:ahLst/>
            <a:cxnLst/>
            <a:rect l="l" t="t" r="r" b="b"/>
            <a:pathLst>
              <a:path w="17999710" h="293369">
                <a:moveTo>
                  <a:pt x="17706267" y="0"/>
                </a:moveTo>
                <a:lnTo>
                  <a:pt x="293184" y="0"/>
                </a:lnTo>
                <a:lnTo>
                  <a:pt x="269139" y="971"/>
                </a:lnTo>
                <a:lnTo>
                  <a:pt x="222728" y="8520"/>
                </a:lnTo>
                <a:lnTo>
                  <a:pt x="179063" y="23039"/>
                </a:lnTo>
                <a:lnTo>
                  <a:pt x="138747" y="43925"/>
                </a:lnTo>
                <a:lnTo>
                  <a:pt x="102383" y="70574"/>
                </a:lnTo>
                <a:lnTo>
                  <a:pt x="70574" y="102383"/>
                </a:lnTo>
                <a:lnTo>
                  <a:pt x="43925" y="138747"/>
                </a:lnTo>
                <a:lnTo>
                  <a:pt x="23039" y="179063"/>
                </a:lnTo>
                <a:lnTo>
                  <a:pt x="8520" y="222728"/>
                </a:lnTo>
                <a:lnTo>
                  <a:pt x="971" y="269139"/>
                </a:lnTo>
                <a:lnTo>
                  <a:pt x="0" y="293184"/>
                </a:lnTo>
                <a:lnTo>
                  <a:pt x="17999451" y="293184"/>
                </a:lnTo>
                <a:lnTo>
                  <a:pt x="17995614" y="245628"/>
                </a:lnTo>
                <a:lnTo>
                  <a:pt x="17984505" y="200515"/>
                </a:lnTo>
                <a:lnTo>
                  <a:pt x="17966727" y="158449"/>
                </a:lnTo>
                <a:lnTo>
                  <a:pt x="17942884" y="120033"/>
                </a:lnTo>
                <a:lnTo>
                  <a:pt x="17913580" y="85871"/>
                </a:lnTo>
                <a:lnTo>
                  <a:pt x="17879418" y="56567"/>
                </a:lnTo>
                <a:lnTo>
                  <a:pt x="17841002" y="32724"/>
                </a:lnTo>
                <a:lnTo>
                  <a:pt x="17798936" y="14946"/>
                </a:lnTo>
                <a:lnTo>
                  <a:pt x="17753823" y="3837"/>
                </a:lnTo>
                <a:lnTo>
                  <a:pt x="17706267" y="0"/>
                </a:lnTo>
                <a:close/>
              </a:path>
            </a:pathLst>
          </a:custGeom>
          <a:solidFill>
            <a:srgbClr val="1C6481"/>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xfrm>
            <a:off x="1007906" y="2016125"/>
            <a:ext cx="18035322" cy="884858"/>
          </a:xfrm>
          <a:prstGeom prst="rect">
            <a:avLst/>
          </a:prstGeom>
        </p:spPr>
        <p:txBody>
          <a:bodyPr vert="horz" wrap="square" lIns="0" tIns="0" rIns="0" bIns="0" rtlCol="0">
            <a:spAutoFit/>
          </a:bodyPr>
          <a:lstStyle/>
          <a:p>
            <a:pPr marL="12700">
              <a:lnSpc>
                <a:spcPct val="100000"/>
              </a:lnSpc>
            </a:pPr>
            <a:r>
              <a:rPr lang="sl-SI" dirty="0"/>
              <a:t>Dejanska samooskrba</a:t>
            </a:r>
            <a:endParaRPr spc="-5" dirty="0"/>
          </a:p>
        </p:txBody>
      </p:sp>
      <p:sp>
        <p:nvSpPr>
          <p:cNvPr id="7" name="object 7"/>
          <p:cNvSpPr/>
          <p:nvPr/>
        </p:nvSpPr>
        <p:spPr>
          <a:xfrm>
            <a:off x="11957050" y="6305947"/>
            <a:ext cx="7900284" cy="3950142"/>
          </a:xfrm>
          <a:prstGeom prst="rect">
            <a:avLst/>
          </a:prstGeom>
          <a:blipFill dpi="0" rotWithShape="1">
            <a:blip r:embed="rId4" cstate="print">
              <a:alphaModFix amt="10000"/>
            </a:blip>
            <a:srcRect/>
            <a:stretch>
              <a:fillRect/>
            </a:stretch>
          </a:blipFill>
        </p:spPr>
        <p:txBody>
          <a:bodyPr wrap="square" lIns="0" tIns="0" rIns="0" bIns="0" rtlCol="0"/>
          <a:lstStyle/>
          <a:p>
            <a:endParaRPr>
              <a:solidFill>
                <a:prstClr val="black"/>
              </a:solidFill>
            </a:endParaRPr>
          </a:p>
        </p:txBody>
      </p:sp>
      <p:sp>
        <p:nvSpPr>
          <p:cNvPr id="8" name="object 8"/>
          <p:cNvSpPr/>
          <p:nvPr/>
        </p:nvSpPr>
        <p:spPr>
          <a:xfrm>
            <a:off x="1047088" y="11287614"/>
            <a:ext cx="13666641" cy="696093"/>
          </a:xfrm>
          <a:prstGeom prst="rect">
            <a:avLst/>
          </a:prstGeom>
          <a:blipFill dpi="0" rotWithShape="1">
            <a:blip r:embed="rId5" cstate="print">
              <a:alphaModFix amt="50000"/>
            </a:blip>
            <a:srcRect/>
            <a:stretch>
              <a:fillRect/>
            </a:stretch>
          </a:blipFill>
        </p:spPr>
        <p:txBody>
          <a:bodyPr wrap="square" lIns="0" tIns="0" rIns="0" bIns="0" rtlCol="0"/>
          <a:lstStyle/>
          <a:p>
            <a:endParaRPr>
              <a:solidFill>
                <a:prstClr val="black"/>
              </a:solidFill>
            </a:endParaRPr>
          </a:p>
        </p:txBody>
      </p:sp>
      <p:sp>
        <p:nvSpPr>
          <p:cNvPr id="4" name="Pravokotnik 3"/>
          <p:cNvSpPr/>
          <p:nvPr/>
        </p:nvSpPr>
        <p:spPr>
          <a:xfrm>
            <a:off x="1057558" y="4225925"/>
            <a:ext cx="16538291" cy="6401753"/>
          </a:xfrm>
          <a:prstGeom prst="rect">
            <a:avLst/>
          </a:prstGeom>
        </p:spPr>
        <p:txBody>
          <a:bodyPr wrap="square">
            <a:spAutoFit/>
          </a:bodyPr>
          <a:lstStyle/>
          <a:p>
            <a:pPr marL="571500" indent="-571500">
              <a:buFont typeface="Arial" panose="020B0604020202020204" pitchFamily="34" charset="0"/>
              <a:buChar char="•"/>
            </a:pPr>
            <a:r>
              <a:rPr lang="sl-SI" sz="4100" spc="-5" dirty="0">
                <a:solidFill>
                  <a:srgbClr val="6D6E71"/>
                </a:solidFill>
                <a:latin typeface="Arial"/>
                <a:cs typeface="Arial"/>
              </a:rPr>
              <a:t>Pričakovali bi, da EKS ne bi spodbujal </a:t>
            </a:r>
            <a:r>
              <a:rPr lang="sl-SI" sz="4100" spc="-5" dirty="0" err="1">
                <a:solidFill>
                  <a:srgbClr val="6D6E71"/>
                </a:solidFill>
                <a:latin typeface="Arial"/>
                <a:cs typeface="Arial"/>
              </a:rPr>
              <a:t>kvazi</a:t>
            </a:r>
            <a:r>
              <a:rPr lang="sl-SI" sz="4100" spc="-5" dirty="0">
                <a:solidFill>
                  <a:srgbClr val="6D6E71"/>
                </a:solidFill>
                <a:latin typeface="Arial"/>
                <a:cs typeface="Arial"/>
              </a:rPr>
              <a:t> samooskrbe, ki temelji na omogočanju koristi posameznikom na račun prevalitve stroškov na druge uporabnike, ampak kvečjemu na dejanski samooskrbi, ki bi vključevala hranilnike električne energije in programe prilagajanja odjema. </a:t>
            </a:r>
          </a:p>
          <a:p>
            <a:pPr marL="571500" indent="-571500">
              <a:buFont typeface="Arial" panose="020B0604020202020204" pitchFamily="34" charset="0"/>
              <a:buChar char="•"/>
            </a:pPr>
            <a:r>
              <a:rPr lang="sl-SI" sz="4100" spc="-5" dirty="0">
                <a:solidFill>
                  <a:srgbClr val="6D6E71"/>
                </a:solidFill>
                <a:latin typeface="Arial"/>
                <a:cs typeface="Arial"/>
              </a:rPr>
              <a:t>Razpršeni viri zahtevajo dodatna vlaganja v obstoječo elektrodistribucijsko infrastrukturo, dodatne ukrepe in aktivnosti pri njihovem vključevanju v omrežje in spremljanju obratovanja, lahko pa tudi negativno vplivajo na kakovost napetosti in zanesljivost obratovanja omrežja. </a:t>
            </a:r>
          </a:p>
        </p:txBody>
      </p:sp>
    </p:spTree>
    <p:extLst>
      <p:ext uri="{BB962C8B-B14F-4D97-AF65-F5344CB8AC3E}">
        <p14:creationId xmlns:p14="http://schemas.microsoft.com/office/powerpoint/2010/main" val="2255550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35" y="5235"/>
            <a:ext cx="20093629" cy="12554591"/>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3" name="object 3"/>
          <p:cNvSpPr/>
          <p:nvPr/>
        </p:nvSpPr>
        <p:spPr>
          <a:xfrm>
            <a:off x="9061451" y="6287766"/>
            <a:ext cx="10149666" cy="4377055"/>
          </a:xfrm>
          <a:custGeom>
            <a:avLst/>
            <a:gdLst/>
            <a:ahLst/>
            <a:cxnLst/>
            <a:rect l="l" t="t" r="r" b="b"/>
            <a:pathLst>
              <a:path w="8994775" h="4377055">
                <a:moveTo>
                  <a:pt x="8994490" y="0"/>
                </a:moveTo>
                <a:lnTo>
                  <a:pt x="593625" y="0"/>
                </a:lnTo>
                <a:lnTo>
                  <a:pt x="544938" y="1967"/>
                </a:lnTo>
                <a:lnTo>
                  <a:pt x="497335" y="7769"/>
                </a:lnTo>
                <a:lnTo>
                  <a:pt x="450969" y="17252"/>
                </a:lnTo>
                <a:lnTo>
                  <a:pt x="405992" y="30263"/>
                </a:lnTo>
                <a:lnTo>
                  <a:pt x="362558" y="46649"/>
                </a:lnTo>
                <a:lnTo>
                  <a:pt x="320819" y="66258"/>
                </a:lnTo>
                <a:lnTo>
                  <a:pt x="280927" y="88938"/>
                </a:lnTo>
                <a:lnTo>
                  <a:pt x="243036" y="114534"/>
                </a:lnTo>
                <a:lnTo>
                  <a:pt x="207299" y="142895"/>
                </a:lnTo>
                <a:lnTo>
                  <a:pt x="173867" y="173867"/>
                </a:lnTo>
                <a:lnTo>
                  <a:pt x="142895" y="207299"/>
                </a:lnTo>
                <a:lnTo>
                  <a:pt x="114534" y="243036"/>
                </a:lnTo>
                <a:lnTo>
                  <a:pt x="88938" y="280927"/>
                </a:lnTo>
                <a:lnTo>
                  <a:pt x="66258" y="320819"/>
                </a:lnTo>
                <a:lnTo>
                  <a:pt x="46649" y="362558"/>
                </a:lnTo>
                <a:lnTo>
                  <a:pt x="30263" y="405992"/>
                </a:lnTo>
                <a:lnTo>
                  <a:pt x="17252" y="450969"/>
                </a:lnTo>
                <a:lnTo>
                  <a:pt x="7769" y="497335"/>
                </a:lnTo>
                <a:lnTo>
                  <a:pt x="1967" y="544938"/>
                </a:lnTo>
                <a:lnTo>
                  <a:pt x="0" y="593625"/>
                </a:lnTo>
                <a:lnTo>
                  <a:pt x="0" y="3783204"/>
                </a:lnTo>
                <a:lnTo>
                  <a:pt x="1967" y="3831891"/>
                </a:lnTo>
                <a:lnTo>
                  <a:pt x="7769" y="3879494"/>
                </a:lnTo>
                <a:lnTo>
                  <a:pt x="17252" y="3925860"/>
                </a:lnTo>
                <a:lnTo>
                  <a:pt x="30263" y="3970837"/>
                </a:lnTo>
                <a:lnTo>
                  <a:pt x="46649" y="4014271"/>
                </a:lnTo>
                <a:lnTo>
                  <a:pt x="66258" y="4056010"/>
                </a:lnTo>
                <a:lnTo>
                  <a:pt x="88938" y="4095902"/>
                </a:lnTo>
                <a:lnTo>
                  <a:pt x="114534" y="4133793"/>
                </a:lnTo>
                <a:lnTo>
                  <a:pt x="142895" y="4169530"/>
                </a:lnTo>
                <a:lnTo>
                  <a:pt x="173867" y="4202962"/>
                </a:lnTo>
                <a:lnTo>
                  <a:pt x="207299" y="4233934"/>
                </a:lnTo>
                <a:lnTo>
                  <a:pt x="243036" y="4262295"/>
                </a:lnTo>
                <a:lnTo>
                  <a:pt x="280927" y="4287892"/>
                </a:lnTo>
                <a:lnTo>
                  <a:pt x="320819" y="4310571"/>
                </a:lnTo>
                <a:lnTo>
                  <a:pt x="362558" y="4330180"/>
                </a:lnTo>
                <a:lnTo>
                  <a:pt x="405992" y="4346566"/>
                </a:lnTo>
                <a:lnTo>
                  <a:pt x="450969" y="4359577"/>
                </a:lnTo>
                <a:lnTo>
                  <a:pt x="497335" y="4369060"/>
                </a:lnTo>
                <a:lnTo>
                  <a:pt x="544938" y="4374862"/>
                </a:lnTo>
                <a:lnTo>
                  <a:pt x="593625" y="4376830"/>
                </a:lnTo>
                <a:lnTo>
                  <a:pt x="8994490" y="4376830"/>
                </a:lnTo>
                <a:lnTo>
                  <a:pt x="8994490" y="0"/>
                </a:lnTo>
                <a:close/>
              </a:path>
            </a:pathLst>
          </a:custGeom>
          <a:solidFill>
            <a:srgbClr val="1C6481">
              <a:alpha val="80000"/>
            </a:srgbClr>
          </a:solidFill>
        </p:spPr>
        <p:txBody>
          <a:bodyPr wrap="square" lIns="0" tIns="0" rIns="0" bIns="0" rtlCol="0"/>
          <a:lstStyle/>
          <a:p>
            <a:endParaRPr>
              <a:solidFill>
                <a:prstClr val="black"/>
              </a:solidFill>
            </a:endParaRPr>
          </a:p>
        </p:txBody>
      </p:sp>
      <p:sp>
        <p:nvSpPr>
          <p:cNvPr id="4" name="object 4"/>
          <p:cNvSpPr/>
          <p:nvPr/>
        </p:nvSpPr>
        <p:spPr>
          <a:xfrm>
            <a:off x="18758591" y="6287766"/>
            <a:ext cx="293370" cy="4366895"/>
          </a:xfrm>
          <a:custGeom>
            <a:avLst/>
            <a:gdLst/>
            <a:ahLst/>
            <a:cxnLst/>
            <a:rect l="l" t="t" r="r" b="b"/>
            <a:pathLst>
              <a:path w="293369" h="4366895">
                <a:moveTo>
                  <a:pt x="0" y="4366359"/>
                </a:moveTo>
                <a:lnTo>
                  <a:pt x="293184" y="4366359"/>
                </a:lnTo>
                <a:lnTo>
                  <a:pt x="293184" y="0"/>
                </a:lnTo>
                <a:lnTo>
                  <a:pt x="0" y="0"/>
                </a:lnTo>
                <a:lnTo>
                  <a:pt x="0" y="4366359"/>
                </a:lnTo>
                <a:close/>
              </a:path>
            </a:pathLst>
          </a:custGeom>
          <a:solidFill>
            <a:srgbClr val="1C6481"/>
          </a:solidFill>
        </p:spPr>
        <p:txBody>
          <a:bodyPr wrap="square" lIns="0" tIns="0" rIns="0" bIns="0" rtlCol="0"/>
          <a:lstStyle/>
          <a:p>
            <a:endParaRPr>
              <a:solidFill>
                <a:prstClr val="black"/>
              </a:solidFill>
            </a:endParaRPr>
          </a:p>
        </p:txBody>
      </p:sp>
      <p:sp>
        <p:nvSpPr>
          <p:cNvPr id="5" name="object 5"/>
          <p:cNvSpPr txBox="1"/>
          <p:nvPr/>
        </p:nvSpPr>
        <p:spPr>
          <a:xfrm>
            <a:off x="9594850" y="7121525"/>
            <a:ext cx="8779062" cy="2462213"/>
          </a:xfrm>
          <a:prstGeom prst="rect">
            <a:avLst/>
          </a:prstGeom>
        </p:spPr>
        <p:txBody>
          <a:bodyPr vert="horz" wrap="square" lIns="0" tIns="0" rIns="0" bIns="0" rtlCol="0">
            <a:spAutoFit/>
          </a:bodyPr>
          <a:lstStyle/>
          <a:p>
            <a:pPr marL="12700" marR="5080"/>
            <a:r>
              <a:rPr lang="sl-SI" sz="8000" b="1" spc="-235" dirty="0">
                <a:solidFill>
                  <a:srgbClr val="FFFFFF"/>
                </a:solidFill>
                <a:latin typeface="Arial"/>
                <a:cs typeface="Arial"/>
              </a:rPr>
              <a:t>Predlogi</a:t>
            </a:r>
          </a:p>
          <a:p>
            <a:pPr marL="12700" marR="5080"/>
            <a:r>
              <a:rPr lang="sl-SI" sz="8000" b="1" spc="-235" dirty="0" err="1">
                <a:solidFill>
                  <a:srgbClr val="FFFFFF"/>
                </a:solidFill>
                <a:latin typeface="Arial"/>
                <a:cs typeface="Arial"/>
              </a:rPr>
              <a:t>elektrodistribucije</a:t>
            </a:r>
            <a:endParaRPr lang="sl-SI" sz="8000" dirty="0">
              <a:solidFill>
                <a:prstClr val="black"/>
              </a:solidFill>
              <a:latin typeface="Arial"/>
              <a:cs typeface="Arial"/>
            </a:endParaRPr>
          </a:p>
        </p:txBody>
      </p:sp>
      <p:sp>
        <p:nvSpPr>
          <p:cNvPr id="6" name="object 6"/>
          <p:cNvSpPr/>
          <p:nvPr/>
        </p:nvSpPr>
        <p:spPr>
          <a:xfrm>
            <a:off x="18373912" y="11519544"/>
            <a:ext cx="681528" cy="340764"/>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7" name="object 7"/>
          <p:cNvSpPr/>
          <p:nvPr/>
        </p:nvSpPr>
        <p:spPr>
          <a:xfrm>
            <a:off x="1047088" y="11287614"/>
            <a:ext cx="13666641" cy="696093"/>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702259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373912" y="11519544"/>
            <a:ext cx="681528" cy="340764"/>
          </a:xfrm>
          <a:prstGeom prst="rect">
            <a:avLst/>
          </a:prstGeom>
          <a:blipFill dpi="0" rotWithShape="1">
            <a:blip r:embed="rId3" cstate="print">
              <a:alphaModFix amt="70000"/>
            </a:blip>
            <a:srcRect/>
            <a:stretch>
              <a:fillRect/>
            </a:stretch>
          </a:blipFill>
        </p:spPr>
        <p:txBody>
          <a:bodyPr wrap="square" lIns="0" tIns="0" rIns="0" bIns="0" rtlCol="0"/>
          <a:lstStyle/>
          <a:p>
            <a:endParaRPr>
              <a:solidFill>
                <a:prstClr val="black"/>
              </a:solidFill>
            </a:endParaRPr>
          </a:p>
        </p:txBody>
      </p:sp>
      <p:sp>
        <p:nvSpPr>
          <p:cNvPr id="3" name="object 3"/>
          <p:cNvSpPr/>
          <p:nvPr/>
        </p:nvSpPr>
        <p:spPr>
          <a:xfrm>
            <a:off x="1057559" y="1047089"/>
            <a:ext cx="17999710" cy="293370"/>
          </a:xfrm>
          <a:custGeom>
            <a:avLst/>
            <a:gdLst/>
            <a:ahLst/>
            <a:cxnLst/>
            <a:rect l="l" t="t" r="r" b="b"/>
            <a:pathLst>
              <a:path w="17999710" h="293369">
                <a:moveTo>
                  <a:pt x="17706267" y="0"/>
                </a:moveTo>
                <a:lnTo>
                  <a:pt x="293184" y="0"/>
                </a:lnTo>
                <a:lnTo>
                  <a:pt x="269139" y="971"/>
                </a:lnTo>
                <a:lnTo>
                  <a:pt x="222728" y="8520"/>
                </a:lnTo>
                <a:lnTo>
                  <a:pt x="179063" y="23039"/>
                </a:lnTo>
                <a:lnTo>
                  <a:pt x="138747" y="43925"/>
                </a:lnTo>
                <a:lnTo>
                  <a:pt x="102383" y="70574"/>
                </a:lnTo>
                <a:lnTo>
                  <a:pt x="70574" y="102383"/>
                </a:lnTo>
                <a:lnTo>
                  <a:pt x="43925" y="138747"/>
                </a:lnTo>
                <a:lnTo>
                  <a:pt x="23039" y="179063"/>
                </a:lnTo>
                <a:lnTo>
                  <a:pt x="8520" y="222728"/>
                </a:lnTo>
                <a:lnTo>
                  <a:pt x="971" y="269139"/>
                </a:lnTo>
                <a:lnTo>
                  <a:pt x="0" y="293184"/>
                </a:lnTo>
                <a:lnTo>
                  <a:pt x="17999451" y="293184"/>
                </a:lnTo>
                <a:lnTo>
                  <a:pt x="17995614" y="245628"/>
                </a:lnTo>
                <a:lnTo>
                  <a:pt x="17984505" y="200515"/>
                </a:lnTo>
                <a:lnTo>
                  <a:pt x="17966727" y="158449"/>
                </a:lnTo>
                <a:lnTo>
                  <a:pt x="17942884" y="120033"/>
                </a:lnTo>
                <a:lnTo>
                  <a:pt x="17913580" y="85871"/>
                </a:lnTo>
                <a:lnTo>
                  <a:pt x="17879418" y="56567"/>
                </a:lnTo>
                <a:lnTo>
                  <a:pt x="17841002" y="32724"/>
                </a:lnTo>
                <a:lnTo>
                  <a:pt x="17798936" y="14946"/>
                </a:lnTo>
                <a:lnTo>
                  <a:pt x="17753823" y="3837"/>
                </a:lnTo>
                <a:lnTo>
                  <a:pt x="17706267" y="0"/>
                </a:lnTo>
                <a:close/>
              </a:path>
            </a:pathLst>
          </a:custGeom>
          <a:solidFill>
            <a:srgbClr val="1C6481"/>
          </a:solidFill>
        </p:spPr>
        <p:txBody>
          <a:bodyPr wrap="square" lIns="0" tIns="0" rIns="0" bIns="0" rtlCol="0"/>
          <a:lstStyle/>
          <a:p>
            <a:endParaRPr>
              <a:solidFill>
                <a:prstClr val="black"/>
              </a:solidFill>
            </a:endParaRPr>
          </a:p>
        </p:txBody>
      </p:sp>
      <p:sp>
        <p:nvSpPr>
          <p:cNvPr id="7" name="object 7"/>
          <p:cNvSpPr/>
          <p:nvPr/>
        </p:nvSpPr>
        <p:spPr>
          <a:xfrm>
            <a:off x="12203815" y="6305947"/>
            <a:ext cx="7900284" cy="3950142"/>
          </a:xfrm>
          <a:prstGeom prst="rect">
            <a:avLst/>
          </a:prstGeom>
          <a:blipFill dpi="0" rotWithShape="1">
            <a:blip r:embed="rId4" cstate="print">
              <a:alphaModFix amt="10000"/>
            </a:blip>
            <a:srcRect/>
            <a:stretch>
              <a:fillRect/>
            </a:stretch>
          </a:blipFill>
        </p:spPr>
        <p:txBody>
          <a:bodyPr wrap="square" lIns="0" tIns="0" rIns="0" bIns="0" rtlCol="0"/>
          <a:lstStyle/>
          <a:p>
            <a:endParaRPr>
              <a:solidFill>
                <a:prstClr val="black"/>
              </a:solidFill>
            </a:endParaRPr>
          </a:p>
        </p:txBody>
      </p:sp>
      <p:sp>
        <p:nvSpPr>
          <p:cNvPr id="8" name="object 8"/>
          <p:cNvSpPr/>
          <p:nvPr/>
        </p:nvSpPr>
        <p:spPr>
          <a:xfrm>
            <a:off x="1047088" y="11287614"/>
            <a:ext cx="13666641" cy="696093"/>
          </a:xfrm>
          <a:prstGeom prst="rect">
            <a:avLst/>
          </a:prstGeom>
          <a:blipFill dpi="0" rotWithShape="1">
            <a:blip r:embed="rId5" cstate="print">
              <a:alphaModFix amt="50000"/>
            </a:blip>
            <a:srcRect/>
            <a:stretch>
              <a:fillRect/>
            </a:stretch>
          </a:blipFill>
        </p:spPr>
        <p:txBody>
          <a:bodyPr wrap="square" lIns="0" tIns="0" rIns="0" bIns="0" rtlCol="0"/>
          <a:lstStyle/>
          <a:p>
            <a:endParaRPr>
              <a:solidFill>
                <a:prstClr val="black"/>
              </a:solidFill>
            </a:endParaRPr>
          </a:p>
        </p:txBody>
      </p:sp>
      <p:sp>
        <p:nvSpPr>
          <p:cNvPr id="4" name="Pravokotnik 3"/>
          <p:cNvSpPr/>
          <p:nvPr/>
        </p:nvSpPr>
        <p:spPr>
          <a:xfrm>
            <a:off x="1057559" y="1340459"/>
            <a:ext cx="16758093" cy="10818346"/>
          </a:xfrm>
          <a:prstGeom prst="rect">
            <a:avLst/>
          </a:prstGeom>
        </p:spPr>
        <p:txBody>
          <a:bodyPr wrap="square">
            <a:spAutoFit/>
          </a:bodyPr>
          <a:lstStyle/>
          <a:p>
            <a:pPr marL="742950" indent="-742950">
              <a:buFont typeface="+mj-lt"/>
              <a:buAutoNum type="arabicPeriod"/>
            </a:pPr>
            <a:r>
              <a:rPr lang="sl-SI" sz="4100" spc="-5" dirty="0">
                <a:solidFill>
                  <a:srgbClr val="6D6E71"/>
                </a:solidFill>
                <a:latin typeface="Arial"/>
                <a:cs typeface="Arial"/>
              </a:rPr>
              <a:t>Gradivo uskladiti z zakonom; </a:t>
            </a:r>
          </a:p>
          <a:p>
            <a:pPr marL="742950" indent="-742950">
              <a:buFont typeface="+mj-lt"/>
              <a:buAutoNum type="arabicPeriod"/>
            </a:pPr>
            <a:r>
              <a:rPr lang="sl-SI" sz="4100" spc="-5" dirty="0">
                <a:solidFill>
                  <a:srgbClr val="6D6E71"/>
                </a:solidFill>
                <a:latin typeface="Arial"/>
                <a:cs typeface="Arial"/>
              </a:rPr>
              <a:t>uravnotežiti obravnavo celotne energetske verige in ustrezno obravnavati tudi distribucijo električne energije; </a:t>
            </a:r>
          </a:p>
          <a:p>
            <a:pPr marL="742950" indent="-742950">
              <a:buFont typeface="+mj-lt"/>
              <a:buAutoNum type="arabicPeriod"/>
            </a:pPr>
            <a:r>
              <a:rPr lang="sl-SI" sz="4100" spc="-5" dirty="0">
                <a:solidFill>
                  <a:srgbClr val="6D6E71"/>
                </a:solidFill>
                <a:latin typeface="Arial"/>
                <a:cs typeface="Arial"/>
              </a:rPr>
              <a:t>upoštevati mednarodne obveznosti in spoštovati nacionalno specifiko;</a:t>
            </a:r>
          </a:p>
          <a:p>
            <a:pPr marL="742950" indent="-742950">
              <a:buFont typeface="+mj-lt"/>
              <a:buAutoNum type="arabicPeriod" startAt="5"/>
            </a:pPr>
            <a:r>
              <a:rPr lang="sl-SI" sz="4100" spc="-5" dirty="0">
                <a:solidFill>
                  <a:srgbClr val="6D6E71"/>
                </a:solidFill>
                <a:latin typeface="Arial"/>
                <a:cs typeface="Arial"/>
              </a:rPr>
              <a:t>zavezati se za poštene in pregledne odnose med uporabniki, akterji trga, izvajalci dejavnosti, družbeniki, socialnimi partnerji in nevladnimi organizacijami;</a:t>
            </a:r>
          </a:p>
          <a:p>
            <a:pPr marL="742950" indent="-742950">
              <a:buFont typeface="+mj-lt"/>
              <a:buAutoNum type="arabicPeriod" startAt="5"/>
            </a:pPr>
            <a:r>
              <a:rPr lang="sl-SI" sz="4100" spc="-5" dirty="0">
                <a:solidFill>
                  <a:srgbClr val="6D6E71"/>
                </a:solidFill>
                <a:latin typeface="Arial"/>
                <a:cs typeface="Arial"/>
              </a:rPr>
              <a:t>predstaviti instrumente države, s katerimi bo zagotavljala realizacijo strateških ciljev;</a:t>
            </a:r>
          </a:p>
          <a:p>
            <a:pPr marL="742950" indent="-742950">
              <a:buFont typeface="+mj-lt"/>
              <a:buAutoNum type="arabicPeriod" startAt="5"/>
            </a:pPr>
            <a:r>
              <a:rPr lang="sl-SI" sz="4100" spc="-5" dirty="0">
                <a:solidFill>
                  <a:srgbClr val="6D6E71"/>
                </a:solidFill>
                <a:latin typeface="Arial"/>
                <a:cs typeface="Arial"/>
              </a:rPr>
              <a:t>zagotoviti usklajenost usmeritev in ukrepov energetske, okoljske in davčne politike ter politike urejanja prostora, varovanja zdravja;</a:t>
            </a:r>
          </a:p>
          <a:p>
            <a:pPr marL="742950" indent="-742950">
              <a:buFont typeface="+mj-lt"/>
              <a:buAutoNum type="arabicPeriod" startAt="9"/>
            </a:pPr>
            <a:r>
              <a:rPr lang="sl-SI" sz="4100" spc="-5" dirty="0">
                <a:solidFill>
                  <a:srgbClr val="6D6E71"/>
                </a:solidFill>
                <a:latin typeface="Arial"/>
                <a:cs typeface="Arial"/>
              </a:rPr>
              <a:t>vključiti pomembna a izpuščena vprašanja, kot je politika cen, tarif, dajatev ter eksplicitnih in implicitnih podpor; </a:t>
            </a:r>
          </a:p>
          <a:p>
            <a:pPr marL="742950" indent="-742950">
              <a:buFont typeface="+mj-lt"/>
              <a:buAutoNum type="arabicPeriod" startAt="9"/>
            </a:pPr>
            <a:r>
              <a:rPr lang="sl-SI" sz="4100" spc="-5" dirty="0">
                <a:solidFill>
                  <a:srgbClr val="6D6E71"/>
                </a:solidFill>
                <a:latin typeface="Arial"/>
                <a:cs typeface="Arial"/>
              </a:rPr>
              <a:t> razkriti uporabljene podatkovne podlage, predpostavke in izračune.</a:t>
            </a:r>
          </a:p>
          <a:p>
            <a:pPr marL="742950" indent="-742950">
              <a:buFont typeface="+mj-lt"/>
              <a:buAutoNum type="arabicPeriod" startAt="5"/>
            </a:pPr>
            <a:endParaRPr lang="sl-SI" sz="4100" spc="-5" dirty="0">
              <a:solidFill>
                <a:srgbClr val="6D6E71"/>
              </a:solidFill>
              <a:latin typeface="Arial"/>
              <a:cs typeface="Arial"/>
            </a:endParaRPr>
          </a:p>
          <a:p>
            <a:pPr marL="742950" indent="-742950">
              <a:buFont typeface="+mj-lt"/>
              <a:buAutoNum type="arabicPeriod"/>
            </a:pPr>
            <a:endParaRPr lang="sl-SI" sz="4100" spc="-5" dirty="0">
              <a:solidFill>
                <a:srgbClr val="6D6E71"/>
              </a:solidFill>
              <a:latin typeface="Arial"/>
              <a:cs typeface="Arial"/>
            </a:endParaRPr>
          </a:p>
        </p:txBody>
      </p:sp>
    </p:spTree>
    <p:extLst>
      <p:ext uri="{BB962C8B-B14F-4D97-AF65-F5344CB8AC3E}">
        <p14:creationId xmlns:p14="http://schemas.microsoft.com/office/powerpoint/2010/main" val="19623391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35" y="5235"/>
            <a:ext cx="20093629" cy="12554591"/>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3" name="object 3">
            <a:hlinkClick r:id="rId4"/>
          </p:cNvPr>
          <p:cNvSpPr/>
          <p:nvPr/>
        </p:nvSpPr>
        <p:spPr>
          <a:xfrm>
            <a:off x="10077868" y="6311189"/>
            <a:ext cx="9194382" cy="4544136"/>
          </a:xfrm>
          <a:custGeom>
            <a:avLst/>
            <a:gdLst/>
            <a:ahLst/>
            <a:cxnLst/>
            <a:rect l="l" t="t" r="r" b="b"/>
            <a:pathLst>
              <a:path w="8994775" h="4377055">
                <a:moveTo>
                  <a:pt x="8994490" y="0"/>
                </a:moveTo>
                <a:lnTo>
                  <a:pt x="593625" y="0"/>
                </a:lnTo>
                <a:lnTo>
                  <a:pt x="544938" y="1967"/>
                </a:lnTo>
                <a:lnTo>
                  <a:pt x="497335" y="7769"/>
                </a:lnTo>
                <a:lnTo>
                  <a:pt x="450969" y="17252"/>
                </a:lnTo>
                <a:lnTo>
                  <a:pt x="405992" y="30263"/>
                </a:lnTo>
                <a:lnTo>
                  <a:pt x="362558" y="46649"/>
                </a:lnTo>
                <a:lnTo>
                  <a:pt x="320819" y="66258"/>
                </a:lnTo>
                <a:lnTo>
                  <a:pt x="280927" y="88938"/>
                </a:lnTo>
                <a:lnTo>
                  <a:pt x="243036" y="114534"/>
                </a:lnTo>
                <a:lnTo>
                  <a:pt x="207299" y="142895"/>
                </a:lnTo>
                <a:lnTo>
                  <a:pt x="173867" y="173867"/>
                </a:lnTo>
                <a:lnTo>
                  <a:pt x="142895" y="207299"/>
                </a:lnTo>
                <a:lnTo>
                  <a:pt x="114534" y="243036"/>
                </a:lnTo>
                <a:lnTo>
                  <a:pt x="88938" y="280927"/>
                </a:lnTo>
                <a:lnTo>
                  <a:pt x="66258" y="320819"/>
                </a:lnTo>
                <a:lnTo>
                  <a:pt x="46649" y="362558"/>
                </a:lnTo>
                <a:lnTo>
                  <a:pt x="30263" y="405992"/>
                </a:lnTo>
                <a:lnTo>
                  <a:pt x="17252" y="450969"/>
                </a:lnTo>
                <a:lnTo>
                  <a:pt x="7769" y="497335"/>
                </a:lnTo>
                <a:lnTo>
                  <a:pt x="1967" y="544938"/>
                </a:lnTo>
                <a:lnTo>
                  <a:pt x="0" y="593625"/>
                </a:lnTo>
                <a:lnTo>
                  <a:pt x="0" y="3783204"/>
                </a:lnTo>
                <a:lnTo>
                  <a:pt x="1967" y="3831891"/>
                </a:lnTo>
                <a:lnTo>
                  <a:pt x="7769" y="3879494"/>
                </a:lnTo>
                <a:lnTo>
                  <a:pt x="17252" y="3925860"/>
                </a:lnTo>
                <a:lnTo>
                  <a:pt x="30263" y="3970837"/>
                </a:lnTo>
                <a:lnTo>
                  <a:pt x="46649" y="4014271"/>
                </a:lnTo>
                <a:lnTo>
                  <a:pt x="66258" y="4056010"/>
                </a:lnTo>
                <a:lnTo>
                  <a:pt x="88938" y="4095902"/>
                </a:lnTo>
                <a:lnTo>
                  <a:pt x="114534" y="4133793"/>
                </a:lnTo>
                <a:lnTo>
                  <a:pt x="142895" y="4169530"/>
                </a:lnTo>
                <a:lnTo>
                  <a:pt x="173867" y="4202962"/>
                </a:lnTo>
                <a:lnTo>
                  <a:pt x="207299" y="4233934"/>
                </a:lnTo>
                <a:lnTo>
                  <a:pt x="243036" y="4262295"/>
                </a:lnTo>
                <a:lnTo>
                  <a:pt x="280927" y="4287892"/>
                </a:lnTo>
                <a:lnTo>
                  <a:pt x="320819" y="4310571"/>
                </a:lnTo>
                <a:lnTo>
                  <a:pt x="362558" y="4330180"/>
                </a:lnTo>
                <a:lnTo>
                  <a:pt x="405992" y="4346566"/>
                </a:lnTo>
                <a:lnTo>
                  <a:pt x="450969" y="4359577"/>
                </a:lnTo>
                <a:lnTo>
                  <a:pt x="497335" y="4369060"/>
                </a:lnTo>
                <a:lnTo>
                  <a:pt x="544938" y="4374862"/>
                </a:lnTo>
                <a:lnTo>
                  <a:pt x="593625" y="4376830"/>
                </a:lnTo>
                <a:lnTo>
                  <a:pt x="8994490" y="4376830"/>
                </a:lnTo>
                <a:lnTo>
                  <a:pt x="8994490" y="0"/>
                </a:lnTo>
                <a:close/>
              </a:path>
            </a:pathLst>
          </a:custGeom>
          <a:solidFill>
            <a:srgbClr val="1C6481">
              <a:alpha val="80000"/>
            </a:srgbClr>
          </a:solidFill>
        </p:spPr>
        <p:txBody>
          <a:bodyPr wrap="square" lIns="0" tIns="0" rIns="0" bIns="0" rtlCol="0"/>
          <a:lstStyle/>
          <a:p>
            <a:pPr marL="12700" marR="5080" lvl="0"/>
            <a:r>
              <a:rPr lang="sl-SI" sz="8000" b="1" spc="-235" dirty="0">
                <a:solidFill>
                  <a:srgbClr val="FFFFFF"/>
                </a:solidFill>
                <a:latin typeface="Arial"/>
                <a:cs typeface="Arial"/>
              </a:rPr>
              <a:t>Gradivo je objavljeno na </a:t>
            </a:r>
            <a:r>
              <a:rPr lang="sl-SI" sz="8000" b="1" spc="-235" dirty="0" err="1">
                <a:solidFill>
                  <a:srgbClr val="FFFFFF"/>
                </a:solidFill>
                <a:latin typeface="Arial"/>
                <a:cs typeface="Arial"/>
              </a:rPr>
              <a:t>www.giz</a:t>
            </a:r>
            <a:r>
              <a:rPr lang="sl-SI" sz="8000" b="1" spc="-235" dirty="0">
                <a:solidFill>
                  <a:srgbClr val="FFFFFF"/>
                </a:solidFill>
                <a:latin typeface="Arial"/>
                <a:cs typeface="Arial"/>
              </a:rPr>
              <a:t>-</a:t>
            </a:r>
            <a:r>
              <a:rPr lang="sl-SI" sz="8000" b="1" spc="-235" dirty="0" err="1">
                <a:solidFill>
                  <a:srgbClr val="FFFFFF"/>
                </a:solidFill>
                <a:latin typeface="Arial"/>
                <a:cs typeface="Arial"/>
              </a:rPr>
              <a:t>dee.si</a:t>
            </a:r>
            <a:endParaRPr lang="sl-SI" sz="8000" b="1" spc="-235" dirty="0">
              <a:solidFill>
                <a:srgbClr val="FFFFFF"/>
              </a:solidFill>
              <a:latin typeface="Arial"/>
              <a:cs typeface="Arial"/>
            </a:endParaRPr>
          </a:p>
        </p:txBody>
      </p:sp>
      <p:sp>
        <p:nvSpPr>
          <p:cNvPr id="4" name="object 4"/>
          <p:cNvSpPr/>
          <p:nvPr/>
        </p:nvSpPr>
        <p:spPr>
          <a:xfrm>
            <a:off x="18758591" y="6287766"/>
            <a:ext cx="293370" cy="4366895"/>
          </a:xfrm>
          <a:custGeom>
            <a:avLst/>
            <a:gdLst/>
            <a:ahLst/>
            <a:cxnLst/>
            <a:rect l="l" t="t" r="r" b="b"/>
            <a:pathLst>
              <a:path w="293369" h="4366895">
                <a:moveTo>
                  <a:pt x="0" y="4366359"/>
                </a:moveTo>
                <a:lnTo>
                  <a:pt x="293184" y="4366359"/>
                </a:lnTo>
                <a:lnTo>
                  <a:pt x="293184" y="0"/>
                </a:lnTo>
                <a:lnTo>
                  <a:pt x="0" y="0"/>
                </a:lnTo>
                <a:lnTo>
                  <a:pt x="0" y="4366359"/>
                </a:lnTo>
                <a:close/>
              </a:path>
            </a:pathLst>
          </a:custGeom>
          <a:solidFill>
            <a:srgbClr val="1C6481"/>
          </a:solidFill>
        </p:spPr>
        <p:txBody>
          <a:bodyPr wrap="square" lIns="0" tIns="0" rIns="0" bIns="0" rtlCol="0"/>
          <a:lstStyle/>
          <a:p>
            <a:endParaRPr>
              <a:solidFill>
                <a:prstClr val="black"/>
              </a:solidFill>
            </a:endParaRPr>
          </a:p>
        </p:txBody>
      </p:sp>
      <p:sp>
        <p:nvSpPr>
          <p:cNvPr id="6" name="object 6"/>
          <p:cNvSpPr/>
          <p:nvPr/>
        </p:nvSpPr>
        <p:spPr>
          <a:xfrm>
            <a:off x="18373912" y="11519544"/>
            <a:ext cx="681528" cy="340764"/>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7" name="object 7"/>
          <p:cNvSpPr/>
          <p:nvPr/>
        </p:nvSpPr>
        <p:spPr>
          <a:xfrm>
            <a:off x="1047088" y="11287614"/>
            <a:ext cx="13666641" cy="696093"/>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787664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373912" y="11519544"/>
            <a:ext cx="681528" cy="340764"/>
          </a:xfrm>
          <a:prstGeom prst="rect">
            <a:avLst/>
          </a:prstGeom>
          <a:blipFill dpi="0" rotWithShape="1">
            <a:blip r:embed="rId3" cstate="print">
              <a:alphaModFix amt="70000"/>
            </a:blip>
            <a:srcRect/>
            <a:stretch>
              <a:fillRect/>
            </a:stretch>
          </a:blipFill>
        </p:spPr>
        <p:txBody>
          <a:bodyPr wrap="square" lIns="0" tIns="0" rIns="0" bIns="0" rtlCol="0"/>
          <a:lstStyle/>
          <a:p>
            <a:endParaRPr>
              <a:solidFill>
                <a:prstClr val="black"/>
              </a:solidFill>
            </a:endParaRPr>
          </a:p>
        </p:txBody>
      </p:sp>
      <p:sp>
        <p:nvSpPr>
          <p:cNvPr id="3" name="object 3"/>
          <p:cNvSpPr/>
          <p:nvPr/>
        </p:nvSpPr>
        <p:spPr>
          <a:xfrm>
            <a:off x="1057559" y="1047089"/>
            <a:ext cx="17999710" cy="293370"/>
          </a:xfrm>
          <a:custGeom>
            <a:avLst/>
            <a:gdLst/>
            <a:ahLst/>
            <a:cxnLst/>
            <a:rect l="l" t="t" r="r" b="b"/>
            <a:pathLst>
              <a:path w="17999710" h="293369">
                <a:moveTo>
                  <a:pt x="17706267" y="0"/>
                </a:moveTo>
                <a:lnTo>
                  <a:pt x="293184" y="0"/>
                </a:lnTo>
                <a:lnTo>
                  <a:pt x="269139" y="971"/>
                </a:lnTo>
                <a:lnTo>
                  <a:pt x="222728" y="8520"/>
                </a:lnTo>
                <a:lnTo>
                  <a:pt x="179063" y="23039"/>
                </a:lnTo>
                <a:lnTo>
                  <a:pt x="138747" y="43925"/>
                </a:lnTo>
                <a:lnTo>
                  <a:pt x="102383" y="70574"/>
                </a:lnTo>
                <a:lnTo>
                  <a:pt x="70574" y="102383"/>
                </a:lnTo>
                <a:lnTo>
                  <a:pt x="43925" y="138747"/>
                </a:lnTo>
                <a:lnTo>
                  <a:pt x="23039" y="179063"/>
                </a:lnTo>
                <a:lnTo>
                  <a:pt x="8520" y="222728"/>
                </a:lnTo>
                <a:lnTo>
                  <a:pt x="971" y="269139"/>
                </a:lnTo>
                <a:lnTo>
                  <a:pt x="0" y="293184"/>
                </a:lnTo>
                <a:lnTo>
                  <a:pt x="17999451" y="293184"/>
                </a:lnTo>
                <a:lnTo>
                  <a:pt x="17995614" y="245628"/>
                </a:lnTo>
                <a:lnTo>
                  <a:pt x="17984505" y="200515"/>
                </a:lnTo>
                <a:lnTo>
                  <a:pt x="17966727" y="158449"/>
                </a:lnTo>
                <a:lnTo>
                  <a:pt x="17942884" y="120033"/>
                </a:lnTo>
                <a:lnTo>
                  <a:pt x="17913580" y="85871"/>
                </a:lnTo>
                <a:lnTo>
                  <a:pt x="17879418" y="56567"/>
                </a:lnTo>
                <a:lnTo>
                  <a:pt x="17841002" y="32724"/>
                </a:lnTo>
                <a:lnTo>
                  <a:pt x="17798936" y="14946"/>
                </a:lnTo>
                <a:lnTo>
                  <a:pt x="17753823" y="3837"/>
                </a:lnTo>
                <a:lnTo>
                  <a:pt x="17706267" y="0"/>
                </a:lnTo>
                <a:close/>
              </a:path>
            </a:pathLst>
          </a:custGeom>
          <a:solidFill>
            <a:srgbClr val="1C6481"/>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xfrm>
            <a:off x="1034388" y="2911188"/>
            <a:ext cx="18035322" cy="923330"/>
          </a:xfrm>
          <a:prstGeom prst="rect">
            <a:avLst/>
          </a:prstGeom>
        </p:spPr>
        <p:txBody>
          <a:bodyPr vert="horz" wrap="square" lIns="0" tIns="0" rIns="0" bIns="0" rtlCol="0">
            <a:spAutoFit/>
          </a:bodyPr>
          <a:lstStyle/>
          <a:p>
            <a:pPr marL="12700">
              <a:lnSpc>
                <a:spcPct val="100000"/>
              </a:lnSpc>
            </a:pPr>
            <a:r>
              <a:rPr lang="sl-SI" sz="6000" spc="-5" dirty="0"/>
              <a:t>Smo v letu 2017 …</a:t>
            </a:r>
            <a:endParaRPr spc="-5" dirty="0"/>
          </a:p>
        </p:txBody>
      </p:sp>
      <p:sp>
        <p:nvSpPr>
          <p:cNvPr id="7" name="object 7"/>
          <p:cNvSpPr/>
          <p:nvPr/>
        </p:nvSpPr>
        <p:spPr>
          <a:xfrm>
            <a:off x="12203815" y="6305947"/>
            <a:ext cx="7900284" cy="3950142"/>
          </a:xfrm>
          <a:prstGeom prst="rect">
            <a:avLst/>
          </a:prstGeom>
          <a:blipFill dpi="0" rotWithShape="1">
            <a:blip r:embed="rId4" cstate="print">
              <a:alphaModFix amt="10000"/>
            </a:blip>
            <a:srcRect/>
            <a:stretch>
              <a:fillRect/>
            </a:stretch>
          </a:blipFill>
        </p:spPr>
        <p:txBody>
          <a:bodyPr wrap="square" lIns="0" tIns="0" rIns="0" bIns="0" rtlCol="0"/>
          <a:lstStyle/>
          <a:p>
            <a:endParaRPr>
              <a:solidFill>
                <a:prstClr val="black"/>
              </a:solidFill>
            </a:endParaRPr>
          </a:p>
        </p:txBody>
      </p:sp>
      <p:sp>
        <p:nvSpPr>
          <p:cNvPr id="8" name="object 8"/>
          <p:cNvSpPr/>
          <p:nvPr/>
        </p:nvSpPr>
        <p:spPr>
          <a:xfrm>
            <a:off x="1047088" y="11287614"/>
            <a:ext cx="13666641" cy="696093"/>
          </a:xfrm>
          <a:prstGeom prst="rect">
            <a:avLst/>
          </a:prstGeom>
          <a:blipFill dpi="0" rotWithShape="1">
            <a:blip r:embed="rId5" cstate="print">
              <a:alphaModFix amt="50000"/>
            </a:blip>
            <a:srcRect/>
            <a:stretch>
              <a:fillRect/>
            </a:stretch>
          </a:blipFill>
        </p:spPr>
        <p:txBody>
          <a:bodyPr wrap="square" lIns="0" tIns="0" rIns="0" bIns="0" rtlCol="0"/>
          <a:lstStyle/>
          <a:p>
            <a:endParaRPr>
              <a:solidFill>
                <a:prstClr val="black"/>
              </a:solidFill>
            </a:endParaRPr>
          </a:p>
        </p:txBody>
      </p:sp>
      <p:sp>
        <p:nvSpPr>
          <p:cNvPr id="4" name="Pravokotnik 3"/>
          <p:cNvSpPr/>
          <p:nvPr/>
        </p:nvSpPr>
        <p:spPr>
          <a:xfrm>
            <a:off x="908050" y="4302125"/>
            <a:ext cx="15544800" cy="6401753"/>
          </a:xfrm>
          <a:prstGeom prst="rect">
            <a:avLst/>
          </a:prstGeom>
        </p:spPr>
        <p:txBody>
          <a:bodyPr wrap="square">
            <a:spAutoFit/>
          </a:bodyPr>
          <a:lstStyle/>
          <a:p>
            <a:pPr marL="571500" indent="-571500" algn="just">
              <a:buFont typeface="Arial" panose="020B0604020202020204" pitchFamily="34" charset="0"/>
              <a:buChar char="•"/>
            </a:pPr>
            <a:r>
              <a:rPr lang="sl-SI" sz="4100" spc="-5" dirty="0">
                <a:solidFill>
                  <a:srgbClr val="6D6E71"/>
                </a:solidFill>
                <a:latin typeface="Arial"/>
                <a:cs typeface="Arial"/>
              </a:rPr>
              <a:t>Gradivo navaja, da EKS »z določitvijo strateških ciljev do leta </a:t>
            </a:r>
            <a:r>
              <a:rPr lang="sl-SI" sz="4100" b="1" spc="-5" dirty="0">
                <a:solidFill>
                  <a:srgbClr val="6D6E71"/>
                </a:solidFill>
                <a:latin typeface="Arial"/>
                <a:cs typeface="Arial"/>
              </a:rPr>
              <a:t>2030 in okvirno do 2050 </a:t>
            </a:r>
            <a:r>
              <a:rPr lang="sl-SI" sz="4100" spc="-5" dirty="0">
                <a:solidFill>
                  <a:srgbClr val="6D6E71"/>
                </a:solidFill>
                <a:latin typeface="Arial"/>
                <a:cs typeface="Arial"/>
              </a:rPr>
              <a:t>postavlja izhodišča za nadaljnje odločanje glede zagotavljanja zanesljive oskrbe z energijo na trajnosten in konkurenčen način«.</a:t>
            </a:r>
          </a:p>
          <a:p>
            <a:pPr marL="571500" indent="-571500" algn="just">
              <a:buFont typeface="Arial" panose="020B0604020202020204" pitchFamily="34" charset="0"/>
              <a:buChar char="•"/>
            </a:pPr>
            <a:endParaRPr lang="sl-SI" sz="4100" spc="-5" dirty="0">
              <a:solidFill>
                <a:srgbClr val="6D6E71"/>
              </a:solidFill>
              <a:latin typeface="Arial"/>
              <a:cs typeface="Arial"/>
            </a:endParaRPr>
          </a:p>
          <a:p>
            <a:pPr marL="571500" indent="-571500" algn="just">
              <a:buFont typeface="Arial" panose="020B0604020202020204" pitchFamily="34" charset="0"/>
              <a:buChar char="•"/>
            </a:pPr>
            <a:r>
              <a:rPr lang="sl-SI" sz="4100" spc="-5" dirty="0">
                <a:solidFill>
                  <a:srgbClr val="6D6E71"/>
                </a:solidFill>
                <a:latin typeface="Arial"/>
                <a:cs typeface="Arial"/>
              </a:rPr>
              <a:t>Zakon EZ-1 pa določa, da se z EKS določijo cilji oskrbe z energijo za obdobje prihodnjih 20 let in okvirno za 40 let. </a:t>
            </a:r>
          </a:p>
          <a:p>
            <a:pPr marL="571500" indent="-571500" algn="just">
              <a:buFont typeface="Arial" panose="020B0604020202020204" pitchFamily="34" charset="0"/>
              <a:buChar char="•"/>
            </a:pPr>
            <a:endParaRPr lang="sl-SI" sz="4100" spc="-5" dirty="0">
              <a:solidFill>
                <a:srgbClr val="6D6E71"/>
              </a:solidFill>
              <a:latin typeface="Arial"/>
              <a:cs typeface="Arial"/>
            </a:endParaRPr>
          </a:p>
          <a:p>
            <a:pPr marL="571500" indent="-571500" algn="just">
              <a:buFont typeface="Arial" panose="020B0604020202020204" pitchFamily="34" charset="0"/>
              <a:buChar char="•"/>
            </a:pPr>
            <a:r>
              <a:rPr lang="sl-SI" sz="4100" spc="-5" dirty="0">
                <a:solidFill>
                  <a:srgbClr val="6D6E71"/>
                </a:solidFill>
                <a:latin typeface="Arial"/>
                <a:cs typeface="Arial"/>
              </a:rPr>
              <a:t>Zato bi bila navedba v Gradivu o letu 2030 in 2050 očitno skladna z zakonom le, </a:t>
            </a:r>
            <a:r>
              <a:rPr lang="sl-SI" sz="4100" b="1" spc="-5" dirty="0">
                <a:solidFill>
                  <a:srgbClr val="6D6E71"/>
                </a:solidFill>
                <a:latin typeface="Arial"/>
                <a:cs typeface="Arial"/>
              </a:rPr>
              <a:t>če bi bil EKS sprejet leta 2010</a:t>
            </a:r>
            <a:r>
              <a:rPr lang="sl-SI" sz="4100" spc="-5" dirty="0">
                <a:solidFill>
                  <a:srgbClr val="6D6E71"/>
                </a:solidFill>
                <a:latin typeface="Arial"/>
                <a:cs typeface="Arial"/>
              </a:rPr>
              <a:t>. </a:t>
            </a:r>
          </a:p>
        </p:txBody>
      </p:sp>
    </p:spTree>
    <p:extLst>
      <p:ext uri="{BB962C8B-B14F-4D97-AF65-F5344CB8AC3E}">
        <p14:creationId xmlns:p14="http://schemas.microsoft.com/office/powerpoint/2010/main" val="1178352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35" y="5235"/>
            <a:ext cx="20093629" cy="12554591"/>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3" name="object 3"/>
          <p:cNvSpPr/>
          <p:nvPr/>
        </p:nvSpPr>
        <p:spPr>
          <a:xfrm>
            <a:off x="10216341" y="6209460"/>
            <a:ext cx="8994775" cy="4377055"/>
          </a:xfrm>
          <a:custGeom>
            <a:avLst/>
            <a:gdLst/>
            <a:ahLst/>
            <a:cxnLst/>
            <a:rect l="l" t="t" r="r" b="b"/>
            <a:pathLst>
              <a:path w="8994775" h="4377055">
                <a:moveTo>
                  <a:pt x="8994490" y="0"/>
                </a:moveTo>
                <a:lnTo>
                  <a:pt x="593625" y="0"/>
                </a:lnTo>
                <a:lnTo>
                  <a:pt x="544938" y="1967"/>
                </a:lnTo>
                <a:lnTo>
                  <a:pt x="497335" y="7769"/>
                </a:lnTo>
                <a:lnTo>
                  <a:pt x="450969" y="17252"/>
                </a:lnTo>
                <a:lnTo>
                  <a:pt x="405992" y="30263"/>
                </a:lnTo>
                <a:lnTo>
                  <a:pt x="362558" y="46649"/>
                </a:lnTo>
                <a:lnTo>
                  <a:pt x="320819" y="66258"/>
                </a:lnTo>
                <a:lnTo>
                  <a:pt x="280927" y="88938"/>
                </a:lnTo>
                <a:lnTo>
                  <a:pt x="243036" y="114534"/>
                </a:lnTo>
                <a:lnTo>
                  <a:pt x="207299" y="142895"/>
                </a:lnTo>
                <a:lnTo>
                  <a:pt x="173867" y="173867"/>
                </a:lnTo>
                <a:lnTo>
                  <a:pt x="142895" y="207299"/>
                </a:lnTo>
                <a:lnTo>
                  <a:pt x="114534" y="243036"/>
                </a:lnTo>
                <a:lnTo>
                  <a:pt x="88938" y="280927"/>
                </a:lnTo>
                <a:lnTo>
                  <a:pt x="66258" y="320819"/>
                </a:lnTo>
                <a:lnTo>
                  <a:pt x="46649" y="362558"/>
                </a:lnTo>
                <a:lnTo>
                  <a:pt x="30263" y="405992"/>
                </a:lnTo>
                <a:lnTo>
                  <a:pt x="17252" y="450969"/>
                </a:lnTo>
                <a:lnTo>
                  <a:pt x="7769" y="497335"/>
                </a:lnTo>
                <a:lnTo>
                  <a:pt x="1967" y="544938"/>
                </a:lnTo>
                <a:lnTo>
                  <a:pt x="0" y="593625"/>
                </a:lnTo>
                <a:lnTo>
                  <a:pt x="0" y="3783204"/>
                </a:lnTo>
                <a:lnTo>
                  <a:pt x="1967" y="3831891"/>
                </a:lnTo>
                <a:lnTo>
                  <a:pt x="7769" y="3879494"/>
                </a:lnTo>
                <a:lnTo>
                  <a:pt x="17252" y="3925860"/>
                </a:lnTo>
                <a:lnTo>
                  <a:pt x="30263" y="3970837"/>
                </a:lnTo>
                <a:lnTo>
                  <a:pt x="46649" y="4014271"/>
                </a:lnTo>
                <a:lnTo>
                  <a:pt x="66258" y="4056010"/>
                </a:lnTo>
                <a:lnTo>
                  <a:pt x="88938" y="4095902"/>
                </a:lnTo>
                <a:lnTo>
                  <a:pt x="114534" y="4133793"/>
                </a:lnTo>
                <a:lnTo>
                  <a:pt x="142895" y="4169530"/>
                </a:lnTo>
                <a:lnTo>
                  <a:pt x="173867" y="4202962"/>
                </a:lnTo>
                <a:lnTo>
                  <a:pt x="207299" y="4233934"/>
                </a:lnTo>
                <a:lnTo>
                  <a:pt x="243036" y="4262295"/>
                </a:lnTo>
                <a:lnTo>
                  <a:pt x="280927" y="4287892"/>
                </a:lnTo>
                <a:lnTo>
                  <a:pt x="320819" y="4310571"/>
                </a:lnTo>
                <a:lnTo>
                  <a:pt x="362558" y="4330180"/>
                </a:lnTo>
                <a:lnTo>
                  <a:pt x="405992" y="4346566"/>
                </a:lnTo>
                <a:lnTo>
                  <a:pt x="450969" y="4359577"/>
                </a:lnTo>
                <a:lnTo>
                  <a:pt x="497335" y="4369060"/>
                </a:lnTo>
                <a:lnTo>
                  <a:pt x="544938" y="4374862"/>
                </a:lnTo>
                <a:lnTo>
                  <a:pt x="593625" y="4376830"/>
                </a:lnTo>
                <a:lnTo>
                  <a:pt x="8994490" y="4376830"/>
                </a:lnTo>
                <a:lnTo>
                  <a:pt x="8994490" y="0"/>
                </a:lnTo>
                <a:close/>
              </a:path>
            </a:pathLst>
          </a:custGeom>
          <a:solidFill>
            <a:srgbClr val="1C6481">
              <a:alpha val="80000"/>
            </a:srgbClr>
          </a:solidFill>
        </p:spPr>
        <p:txBody>
          <a:bodyPr wrap="square" lIns="0" tIns="0" rIns="0" bIns="0" rtlCol="0"/>
          <a:lstStyle/>
          <a:p>
            <a:endParaRPr>
              <a:solidFill>
                <a:prstClr val="black"/>
              </a:solidFill>
            </a:endParaRPr>
          </a:p>
        </p:txBody>
      </p:sp>
      <p:sp>
        <p:nvSpPr>
          <p:cNvPr id="4" name="object 4"/>
          <p:cNvSpPr/>
          <p:nvPr/>
        </p:nvSpPr>
        <p:spPr>
          <a:xfrm>
            <a:off x="18758591" y="6287766"/>
            <a:ext cx="293370" cy="4366895"/>
          </a:xfrm>
          <a:custGeom>
            <a:avLst/>
            <a:gdLst/>
            <a:ahLst/>
            <a:cxnLst/>
            <a:rect l="l" t="t" r="r" b="b"/>
            <a:pathLst>
              <a:path w="293369" h="4366895">
                <a:moveTo>
                  <a:pt x="0" y="4366359"/>
                </a:moveTo>
                <a:lnTo>
                  <a:pt x="293184" y="4366359"/>
                </a:lnTo>
                <a:lnTo>
                  <a:pt x="293184" y="0"/>
                </a:lnTo>
                <a:lnTo>
                  <a:pt x="0" y="0"/>
                </a:lnTo>
                <a:lnTo>
                  <a:pt x="0" y="4366359"/>
                </a:lnTo>
                <a:close/>
              </a:path>
            </a:pathLst>
          </a:custGeom>
          <a:solidFill>
            <a:srgbClr val="1C6481"/>
          </a:solidFill>
        </p:spPr>
        <p:txBody>
          <a:bodyPr wrap="square" lIns="0" tIns="0" rIns="0" bIns="0" rtlCol="0"/>
          <a:lstStyle/>
          <a:p>
            <a:endParaRPr>
              <a:solidFill>
                <a:prstClr val="black"/>
              </a:solidFill>
            </a:endParaRPr>
          </a:p>
        </p:txBody>
      </p:sp>
      <p:sp>
        <p:nvSpPr>
          <p:cNvPr id="5" name="object 5"/>
          <p:cNvSpPr txBox="1"/>
          <p:nvPr/>
        </p:nvSpPr>
        <p:spPr>
          <a:xfrm>
            <a:off x="10509250" y="6816725"/>
            <a:ext cx="8205426" cy="2215991"/>
          </a:xfrm>
          <a:prstGeom prst="rect">
            <a:avLst/>
          </a:prstGeom>
        </p:spPr>
        <p:txBody>
          <a:bodyPr vert="horz" wrap="square" lIns="0" tIns="0" rIns="0" bIns="0" rtlCol="0">
            <a:spAutoFit/>
          </a:bodyPr>
          <a:lstStyle/>
          <a:p>
            <a:pPr marL="12700" marR="5080"/>
            <a:r>
              <a:rPr lang="sl-SI" sz="7200" b="1" spc="-235" dirty="0">
                <a:solidFill>
                  <a:srgbClr val="FFFFFF"/>
                </a:solidFill>
                <a:latin typeface="Arial"/>
                <a:cs typeface="Arial"/>
              </a:rPr>
              <a:t>Distribucija</a:t>
            </a:r>
          </a:p>
          <a:p>
            <a:pPr marL="12700" marR="5080"/>
            <a:r>
              <a:rPr lang="sl-SI" sz="7200" b="1" spc="-235" dirty="0">
                <a:solidFill>
                  <a:srgbClr val="FFFFFF"/>
                </a:solidFill>
                <a:latin typeface="Arial"/>
                <a:cs typeface="Arial"/>
              </a:rPr>
              <a:t>električne energije</a:t>
            </a:r>
            <a:endParaRPr lang="sl-SI" sz="7200" dirty="0">
              <a:solidFill>
                <a:prstClr val="black"/>
              </a:solidFill>
              <a:latin typeface="Arial"/>
              <a:cs typeface="Arial"/>
            </a:endParaRPr>
          </a:p>
        </p:txBody>
      </p:sp>
      <p:sp>
        <p:nvSpPr>
          <p:cNvPr id="6" name="object 6"/>
          <p:cNvSpPr/>
          <p:nvPr/>
        </p:nvSpPr>
        <p:spPr>
          <a:xfrm>
            <a:off x="18373912" y="11519544"/>
            <a:ext cx="681528" cy="340764"/>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7" name="object 7"/>
          <p:cNvSpPr/>
          <p:nvPr/>
        </p:nvSpPr>
        <p:spPr>
          <a:xfrm>
            <a:off x="1047088" y="11287614"/>
            <a:ext cx="13666641" cy="696093"/>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4199718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373912" y="11519544"/>
            <a:ext cx="681528" cy="340764"/>
          </a:xfrm>
          <a:prstGeom prst="rect">
            <a:avLst/>
          </a:prstGeom>
          <a:blipFill dpi="0" rotWithShape="1">
            <a:blip r:embed="rId3" cstate="print">
              <a:alphaModFix amt="70000"/>
            </a:blip>
            <a:srcRect/>
            <a:stretch>
              <a:fillRect/>
            </a:stretch>
          </a:blipFill>
        </p:spPr>
        <p:txBody>
          <a:bodyPr wrap="square" lIns="0" tIns="0" rIns="0" bIns="0" rtlCol="0"/>
          <a:lstStyle/>
          <a:p>
            <a:endParaRPr>
              <a:solidFill>
                <a:prstClr val="black"/>
              </a:solidFill>
            </a:endParaRPr>
          </a:p>
        </p:txBody>
      </p:sp>
      <p:sp>
        <p:nvSpPr>
          <p:cNvPr id="3" name="object 3"/>
          <p:cNvSpPr/>
          <p:nvPr/>
        </p:nvSpPr>
        <p:spPr>
          <a:xfrm>
            <a:off x="1057559" y="1047089"/>
            <a:ext cx="17999710" cy="293370"/>
          </a:xfrm>
          <a:custGeom>
            <a:avLst/>
            <a:gdLst/>
            <a:ahLst/>
            <a:cxnLst/>
            <a:rect l="l" t="t" r="r" b="b"/>
            <a:pathLst>
              <a:path w="17999710" h="293369">
                <a:moveTo>
                  <a:pt x="17706267" y="0"/>
                </a:moveTo>
                <a:lnTo>
                  <a:pt x="293184" y="0"/>
                </a:lnTo>
                <a:lnTo>
                  <a:pt x="269139" y="971"/>
                </a:lnTo>
                <a:lnTo>
                  <a:pt x="222728" y="8520"/>
                </a:lnTo>
                <a:lnTo>
                  <a:pt x="179063" y="23039"/>
                </a:lnTo>
                <a:lnTo>
                  <a:pt x="138747" y="43925"/>
                </a:lnTo>
                <a:lnTo>
                  <a:pt x="102383" y="70574"/>
                </a:lnTo>
                <a:lnTo>
                  <a:pt x="70574" y="102383"/>
                </a:lnTo>
                <a:lnTo>
                  <a:pt x="43925" y="138747"/>
                </a:lnTo>
                <a:lnTo>
                  <a:pt x="23039" y="179063"/>
                </a:lnTo>
                <a:lnTo>
                  <a:pt x="8520" y="222728"/>
                </a:lnTo>
                <a:lnTo>
                  <a:pt x="971" y="269139"/>
                </a:lnTo>
                <a:lnTo>
                  <a:pt x="0" y="293184"/>
                </a:lnTo>
                <a:lnTo>
                  <a:pt x="17999451" y="293184"/>
                </a:lnTo>
                <a:lnTo>
                  <a:pt x="17995614" y="245628"/>
                </a:lnTo>
                <a:lnTo>
                  <a:pt x="17984505" y="200515"/>
                </a:lnTo>
                <a:lnTo>
                  <a:pt x="17966727" y="158449"/>
                </a:lnTo>
                <a:lnTo>
                  <a:pt x="17942884" y="120033"/>
                </a:lnTo>
                <a:lnTo>
                  <a:pt x="17913580" y="85871"/>
                </a:lnTo>
                <a:lnTo>
                  <a:pt x="17879418" y="56567"/>
                </a:lnTo>
                <a:lnTo>
                  <a:pt x="17841002" y="32724"/>
                </a:lnTo>
                <a:lnTo>
                  <a:pt x="17798936" y="14946"/>
                </a:lnTo>
                <a:lnTo>
                  <a:pt x="17753823" y="3837"/>
                </a:lnTo>
                <a:lnTo>
                  <a:pt x="17706267" y="0"/>
                </a:lnTo>
                <a:close/>
              </a:path>
            </a:pathLst>
          </a:custGeom>
          <a:solidFill>
            <a:srgbClr val="1C6481"/>
          </a:solidFill>
        </p:spPr>
        <p:txBody>
          <a:bodyPr wrap="square" lIns="0" tIns="0" rIns="0" bIns="0" rtlCol="0"/>
          <a:lstStyle/>
          <a:p>
            <a:endParaRPr>
              <a:solidFill>
                <a:prstClr val="black"/>
              </a:solidFill>
            </a:endParaRPr>
          </a:p>
        </p:txBody>
      </p:sp>
      <p:sp>
        <p:nvSpPr>
          <p:cNvPr id="6" name="object 6"/>
          <p:cNvSpPr txBox="1">
            <a:spLocks noGrp="1"/>
          </p:cNvSpPr>
          <p:nvPr>
            <p:ph type="title"/>
          </p:nvPr>
        </p:nvSpPr>
        <p:spPr>
          <a:xfrm>
            <a:off x="1057559" y="2016125"/>
            <a:ext cx="18035322" cy="1900520"/>
          </a:xfrm>
          <a:prstGeom prst="rect">
            <a:avLst/>
          </a:prstGeom>
        </p:spPr>
        <p:txBody>
          <a:bodyPr vert="horz" wrap="square" lIns="0" tIns="0" rIns="0" bIns="0" rtlCol="0">
            <a:spAutoFit/>
          </a:bodyPr>
          <a:lstStyle/>
          <a:p>
            <a:pPr marL="12700">
              <a:lnSpc>
                <a:spcPct val="100000"/>
              </a:lnSpc>
            </a:pPr>
            <a:r>
              <a:rPr lang="sl-SI" dirty="0"/>
              <a:t>Pet podjetij za distribucijo električne energije ima v lasti </a:t>
            </a:r>
            <a:r>
              <a:rPr lang="sl-SI" sz="6600" dirty="0">
                <a:solidFill>
                  <a:srgbClr val="FF0000"/>
                </a:solidFill>
                <a:effectLst>
                  <a:outerShdw blurRad="38100" dist="38100" dir="2700000" algn="tl">
                    <a:srgbClr val="000000">
                      <a:alpha val="43137"/>
                    </a:srgbClr>
                  </a:outerShdw>
                </a:effectLst>
              </a:rPr>
              <a:t>94 % </a:t>
            </a:r>
            <a:r>
              <a:rPr lang="sl-SI" dirty="0"/>
              <a:t>vsega omrežja</a:t>
            </a:r>
            <a:endParaRPr lang="sl-SI" spc="-5" dirty="0"/>
          </a:p>
        </p:txBody>
      </p:sp>
      <p:sp>
        <p:nvSpPr>
          <p:cNvPr id="7" name="object 7"/>
          <p:cNvSpPr/>
          <p:nvPr/>
        </p:nvSpPr>
        <p:spPr>
          <a:xfrm>
            <a:off x="12203816" y="5978525"/>
            <a:ext cx="7900284" cy="3950142"/>
          </a:xfrm>
          <a:prstGeom prst="rect">
            <a:avLst/>
          </a:prstGeom>
          <a:blipFill dpi="0" rotWithShape="1">
            <a:blip r:embed="rId4" cstate="print">
              <a:alphaModFix amt="10000"/>
            </a:blip>
            <a:srcRect/>
            <a:stretch>
              <a:fillRect/>
            </a:stretch>
          </a:blipFill>
        </p:spPr>
        <p:txBody>
          <a:bodyPr wrap="square" lIns="0" tIns="0" rIns="0" bIns="0" rtlCol="0"/>
          <a:lstStyle/>
          <a:p>
            <a:endParaRPr>
              <a:solidFill>
                <a:prstClr val="black"/>
              </a:solidFill>
            </a:endParaRPr>
          </a:p>
        </p:txBody>
      </p:sp>
      <p:sp>
        <p:nvSpPr>
          <p:cNvPr id="8" name="object 8"/>
          <p:cNvSpPr/>
          <p:nvPr/>
        </p:nvSpPr>
        <p:spPr>
          <a:xfrm>
            <a:off x="1047088" y="11287614"/>
            <a:ext cx="13666641" cy="696093"/>
          </a:xfrm>
          <a:prstGeom prst="rect">
            <a:avLst/>
          </a:prstGeom>
          <a:blipFill dpi="0" rotWithShape="1">
            <a:blip r:embed="rId5" cstate="print">
              <a:alphaModFix amt="50000"/>
            </a:blip>
            <a:srcRect/>
            <a:stretch>
              <a:fillRect/>
            </a:stretch>
          </a:blipFill>
        </p:spPr>
        <p:txBody>
          <a:bodyPr wrap="square" lIns="0" tIns="0" rIns="0" bIns="0" rtlCol="0"/>
          <a:lstStyle/>
          <a:p>
            <a:endParaRPr>
              <a:solidFill>
                <a:prstClr val="black"/>
              </a:solidFill>
            </a:endParaRPr>
          </a:p>
        </p:txBody>
      </p:sp>
      <p:sp>
        <p:nvSpPr>
          <p:cNvPr id="4" name="Pravokotnik 3"/>
          <p:cNvSpPr/>
          <p:nvPr/>
        </p:nvSpPr>
        <p:spPr>
          <a:xfrm>
            <a:off x="1057559" y="5068190"/>
            <a:ext cx="14859000" cy="5770811"/>
          </a:xfrm>
          <a:prstGeom prst="rect">
            <a:avLst/>
          </a:prstGeom>
        </p:spPr>
        <p:txBody>
          <a:bodyPr wrap="square">
            <a:spAutoFit/>
          </a:bodyPr>
          <a:lstStyle/>
          <a:p>
            <a:pPr lvl="2"/>
            <a:r>
              <a:rPr lang="sl-SI" sz="4100" spc="-5" dirty="0">
                <a:solidFill>
                  <a:srgbClr val="6D6E71"/>
                </a:solidFill>
                <a:latin typeface="Arial"/>
                <a:cs typeface="Arial"/>
              </a:rPr>
              <a:t>Elektro Celje d.d.</a:t>
            </a:r>
          </a:p>
          <a:p>
            <a:endParaRPr lang="sl-SI" sz="4100" spc="-5" dirty="0">
              <a:solidFill>
                <a:srgbClr val="6D6E71"/>
              </a:solidFill>
              <a:latin typeface="Arial"/>
              <a:cs typeface="Arial"/>
            </a:endParaRPr>
          </a:p>
          <a:p>
            <a:pPr lvl="2"/>
            <a:r>
              <a:rPr lang="sl-SI" sz="4100" spc="-5" dirty="0">
                <a:solidFill>
                  <a:srgbClr val="6D6E71"/>
                </a:solidFill>
                <a:latin typeface="Arial"/>
                <a:cs typeface="Arial"/>
              </a:rPr>
              <a:t>Elektro Gorenjska d.d.</a:t>
            </a:r>
          </a:p>
          <a:p>
            <a:pPr marL="571500" indent="-571500">
              <a:buFont typeface="Arial" panose="020B0604020202020204" pitchFamily="34" charset="0"/>
              <a:buChar char="•"/>
            </a:pPr>
            <a:endParaRPr lang="sl-SI" sz="4100" spc="-5" dirty="0">
              <a:solidFill>
                <a:srgbClr val="6D6E71"/>
              </a:solidFill>
              <a:latin typeface="Arial"/>
              <a:cs typeface="Arial"/>
            </a:endParaRPr>
          </a:p>
          <a:p>
            <a:pPr lvl="2"/>
            <a:r>
              <a:rPr lang="sl-SI" sz="4100" spc="-5" dirty="0">
                <a:solidFill>
                  <a:srgbClr val="6D6E71"/>
                </a:solidFill>
                <a:latin typeface="Arial"/>
                <a:cs typeface="Arial"/>
              </a:rPr>
              <a:t>Elektro Ljubljana d.d.</a:t>
            </a:r>
          </a:p>
          <a:p>
            <a:pPr marL="571500" indent="-571500">
              <a:buFont typeface="Arial" panose="020B0604020202020204" pitchFamily="34" charset="0"/>
              <a:buChar char="•"/>
            </a:pPr>
            <a:endParaRPr lang="sl-SI" sz="4100" spc="-5" dirty="0">
              <a:solidFill>
                <a:srgbClr val="6D6E71"/>
              </a:solidFill>
              <a:latin typeface="Arial"/>
              <a:cs typeface="Arial"/>
            </a:endParaRPr>
          </a:p>
          <a:p>
            <a:pPr lvl="2"/>
            <a:r>
              <a:rPr lang="sl-SI" sz="4100" spc="-5" dirty="0">
                <a:solidFill>
                  <a:srgbClr val="6D6E71"/>
                </a:solidFill>
                <a:latin typeface="Arial"/>
                <a:cs typeface="Arial"/>
              </a:rPr>
              <a:t>Elektro Maribor d.d.</a:t>
            </a:r>
          </a:p>
          <a:p>
            <a:pPr marL="571500" indent="-571500">
              <a:buFont typeface="Arial" panose="020B0604020202020204" pitchFamily="34" charset="0"/>
              <a:buChar char="•"/>
            </a:pPr>
            <a:endParaRPr lang="sl-SI" sz="4100" spc="-5" dirty="0">
              <a:solidFill>
                <a:srgbClr val="6D6E71"/>
              </a:solidFill>
              <a:latin typeface="Arial"/>
              <a:cs typeface="Arial"/>
            </a:endParaRPr>
          </a:p>
          <a:p>
            <a:pPr lvl="2"/>
            <a:r>
              <a:rPr lang="sl-SI" sz="4100" spc="-5" dirty="0">
                <a:solidFill>
                  <a:srgbClr val="6D6E71"/>
                </a:solidFill>
                <a:latin typeface="Arial"/>
                <a:cs typeface="Arial"/>
              </a:rPr>
              <a:t>Elektro Primorska d.d. </a:t>
            </a:r>
          </a:p>
        </p:txBody>
      </p:sp>
    </p:spTree>
    <p:extLst>
      <p:ext uri="{BB962C8B-B14F-4D97-AF65-F5344CB8AC3E}">
        <p14:creationId xmlns:p14="http://schemas.microsoft.com/office/powerpoint/2010/main" val="60488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850" y="2668495"/>
            <a:ext cx="15163800" cy="8851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ject 2"/>
          <p:cNvSpPr/>
          <p:nvPr/>
        </p:nvSpPr>
        <p:spPr>
          <a:xfrm>
            <a:off x="18373912" y="11519544"/>
            <a:ext cx="681528" cy="340764"/>
          </a:xfrm>
          <a:prstGeom prst="rect">
            <a:avLst/>
          </a:prstGeom>
          <a:blipFill dpi="0" rotWithShape="1">
            <a:blip r:embed="rId4" cstate="print">
              <a:alphaModFix amt="70000"/>
            </a:blip>
            <a:srcRect/>
            <a:stretch>
              <a:fillRect/>
            </a:stretch>
          </a:blipFill>
        </p:spPr>
        <p:txBody>
          <a:bodyPr wrap="square" lIns="0" tIns="0" rIns="0" bIns="0" rtlCol="0"/>
          <a:lstStyle/>
          <a:p>
            <a:endParaRPr>
              <a:solidFill>
                <a:prstClr val="black"/>
              </a:solidFill>
            </a:endParaRPr>
          </a:p>
        </p:txBody>
      </p:sp>
      <p:sp>
        <p:nvSpPr>
          <p:cNvPr id="3" name="object 3"/>
          <p:cNvSpPr/>
          <p:nvPr/>
        </p:nvSpPr>
        <p:spPr>
          <a:xfrm>
            <a:off x="1057559" y="1047089"/>
            <a:ext cx="17999710" cy="293370"/>
          </a:xfrm>
          <a:custGeom>
            <a:avLst/>
            <a:gdLst/>
            <a:ahLst/>
            <a:cxnLst/>
            <a:rect l="l" t="t" r="r" b="b"/>
            <a:pathLst>
              <a:path w="17999710" h="293369">
                <a:moveTo>
                  <a:pt x="17706267" y="0"/>
                </a:moveTo>
                <a:lnTo>
                  <a:pt x="293184" y="0"/>
                </a:lnTo>
                <a:lnTo>
                  <a:pt x="269139" y="971"/>
                </a:lnTo>
                <a:lnTo>
                  <a:pt x="222728" y="8520"/>
                </a:lnTo>
                <a:lnTo>
                  <a:pt x="179063" y="23039"/>
                </a:lnTo>
                <a:lnTo>
                  <a:pt x="138747" y="43925"/>
                </a:lnTo>
                <a:lnTo>
                  <a:pt x="102383" y="70574"/>
                </a:lnTo>
                <a:lnTo>
                  <a:pt x="70574" y="102383"/>
                </a:lnTo>
                <a:lnTo>
                  <a:pt x="43925" y="138747"/>
                </a:lnTo>
                <a:lnTo>
                  <a:pt x="23039" y="179063"/>
                </a:lnTo>
                <a:lnTo>
                  <a:pt x="8520" y="222728"/>
                </a:lnTo>
                <a:lnTo>
                  <a:pt x="971" y="269139"/>
                </a:lnTo>
                <a:lnTo>
                  <a:pt x="0" y="293184"/>
                </a:lnTo>
                <a:lnTo>
                  <a:pt x="17999451" y="293184"/>
                </a:lnTo>
                <a:lnTo>
                  <a:pt x="17995614" y="245628"/>
                </a:lnTo>
                <a:lnTo>
                  <a:pt x="17984505" y="200515"/>
                </a:lnTo>
                <a:lnTo>
                  <a:pt x="17966727" y="158449"/>
                </a:lnTo>
                <a:lnTo>
                  <a:pt x="17942884" y="120033"/>
                </a:lnTo>
                <a:lnTo>
                  <a:pt x="17913580" y="85871"/>
                </a:lnTo>
                <a:lnTo>
                  <a:pt x="17879418" y="56567"/>
                </a:lnTo>
                <a:lnTo>
                  <a:pt x="17841002" y="32724"/>
                </a:lnTo>
                <a:lnTo>
                  <a:pt x="17798936" y="14946"/>
                </a:lnTo>
                <a:lnTo>
                  <a:pt x="17753823" y="3837"/>
                </a:lnTo>
                <a:lnTo>
                  <a:pt x="17706267" y="0"/>
                </a:lnTo>
                <a:close/>
              </a:path>
            </a:pathLst>
          </a:custGeom>
          <a:solidFill>
            <a:srgbClr val="1C6481"/>
          </a:solidFill>
        </p:spPr>
        <p:txBody>
          <a:bodyPr wrap="square" lIns="0" tIns="0" rIns="0" bIns="0" rtlCol="0"/>
          <a:lstStyle/>
          <a:p>
            <a:endParaRPr>
              <a:solidFill>
                <a:prstClr val="black"/>
              </a:solidFill>
            </a:endParaRPr>
          </a:p>
        </p:txBody>
      </p:sp>
      <p:sp>
        <p:nvSpPr>
          <p:cNvPr id="7" name="object 7"/>
          <p:cNvSpPr/>
          <p:nvPr/>
        </p:nvSpPr>
        <p:spPr>
          <a:xfrm>
            <a:off x="11499850" y="5445125"/>
            <a:ext cx="7900284" cy="3950142"/>
          </a:xfrm>
          <a:prstGeom prst="rect">
            <a:avLst/>
          </a:prstGeom>
          <a:blipFill dpi="0" rotWithShape="1">
            <a:blip r:embed="rId5" cstate="print">
              <a:alphaModFix amt="10000"/>
            </a:blip>
            <a:srcRect/>
            <a:stretch>
              <a:fillRect/>
            </a:stretch>
          </a:blipFill>
        </p:spPr>
        <p:txBody>
          <a:bodyPr wrap="square" lIns="0" tIns="0" rIns="0" bIns="0" rtlCol="0"/>
          <a:lstStyle/>
          <a:p>
            <a:endParaRPr>
              <a:solidFill>
                <a:prstClr val="black"/>
              </a:solidFill>
            </a:endParaRPr>
          </a:p>
        </p:txBody>
      </p:sp>
      <p:sp>
        <p:nvSpPr>
          <p:cNvPr id="8" name="object 8"/>
          <p:cNvSpPr/>
          <p:nvPr/>
        </p:nvSpPr>
        <p:spPr>
          <a:xfrm>
            <a:off x="1047088" y="11287614"/>
            <a:ext cx="13666641" cy="696093"/>
          </a:xfrm>
          <a:prstGeom prst="rect">
            <a:avLst/>
          </a:prstGeom>
          <a:blipFill dpi="0" rotWithShape="1">
            <a:blip r:embed="rId6" cstate="print">
              <a:alphaModFix amt="50000"/>
            </a:blip>
            <a:srcRect/>
            <a:stretch>
              <a:fillRect/>
            </a:stretch>
          </a:blipFill>
        </p:spPr>
        <p:txBody>
          <a:bodyPr wrap="square" lIns="0" tIns="0" rIns="0" bIns="0" rtlCol="0"/>
          <a:lstStyle/>
          <a:p>
            <a:endParaRPr>
              <a:solidFill>
                <a:prstClr val="black"/>
              </a:solidFill>
            </a:endParaRPr>
          </a:p>
        </p:txBody>
      </p:sp>
      <p:sp>
        <p:nvSpPr>
          <p:cNvPr id="4" name="Pravokotnik 3"/>
          <p:cNvSpPr/>
          <p:nvPr/>
        </p:nvSpPr>
        <p:spPr>
          <a:xfrm>
            <a:off x="641408" y="1482725"/>
            <a:ext cx="18758726" cy="2877711"/>
          </a:xfrm>
          <a:prstGeom prst="rect">
            <a:avLst/>
          </a:prstGeom>
        </p:spPr>
        <p:txBody>
          <a:bodyPr wrap="square">
            <a:spAutoFit/>
          </a:bodyPr>
          <a:lstStyle/>
          <a:p>
            <a:r>
              <a:rPr lang="sl-SI" sz="6600" b="1" kern="0" dirty="0">
                <a:solidFill>
                  <a:srgbClr val="FF0000"/>
                </a:solidFill>
                <a:effectLst>
                  <a:outerShdw blurRad="38100" dist="38100" dir="2700000" algn="tl">
                    <a:srgbClr val="000000">
                      <a:alpha val="43137"/>
                    </a:srgbClr>
                  </a:outerShdw>
                </a:effectLst>
                <a:latin typeface="Arial"/>
                <a:ea typeface="+mj-ea"/>
                <a:cs typeface="Arial"/>
              </a:rPr>
              <a:t>64.313</a:t>
            </a:r>
            <a:r>
              <a:rPr lang="sl-SI" sz="5750" b="1" kern="0" dirty="0">
                <a:solidFill>
                  <a:srgbClr val="6D6E71"/>
                </a:solidFill>
                <a:latin typeface="Arial"/>
                <a:ea typeface="+mj-ea"/>
                <a:cs typeface="Arial"/>
              </a:rPr>
              <a:t> km omrežja za distribucijo električne energije imajo v lasti podjetja za  distribucijo</a:t>
            </a:r>
          </a:p>
          <a:p>
            <a:r>
              <a:rPr lang="sl-SI" sz="5750" b="1" kern="0" dirty="0">
                <a:solidFill>
                  <a:srgbClr val="6D6E71"/>
                </a:solidFill>
                <a:latin typeface="Arial"/>
                <a:ea typeface="+mj-ea"/>
                <a:cs typeface="Arial"/>
              </a:rPr>
              <a:t>električne energije</a:t>
            </a:r>
            <a:endParaRPr lang="sl-SI" dirty="0"/>
          </a:p>
        </p:txBody>
      </p:sp>
    </p:spTree>
    <p:extLst>
      <p:ext uri="{BB962C8B-B14F-4D97-AF65-F5344CB8AC3E}">
        <p14:creationId xmlns:p14="http://schemas.microsoft.com/office/powerpoint/2010/main" val="1485004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050" y="1360433"/>
            <a:ext cx="11125200" cy="10013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ject 2"/>
          <p:cNvSpPr/>
          <p:nvPr/>
        </p:nvSpPr>
        <p:spPr>
          <a:xfrm>
            <a:off x="18373912" y="11519544"/>
            <a:ext cx="681528" cy="340764"/>
          </a:xfrm>
          <a:prstGeom prst="rect">
            <a:avLst/>
          </a:prstGeom>
          <a:blipFill dpi="0" rotWithShape="1">
            <a:blip r:embed="rId4" cstate="print">
              <a:alphaModFix amt="70000"/>
            </a:blip>
            <a:srcRect/>
            <a:stretch>
              <a:fillRect/>
            </a:stretch>
          </a:blipFill>
        </p:spPr>
        <p:txBody>
          <a:bodyPr wrap="square" lIns="0" tIns="0" rIns="0" bIns="0" rtlCol="0"/>
          <a:lstStyle/>
          <a:p>
            <a:endParaRPr>
              <a:solidFill>
                <a:prstClr val="black"/>
              </a:solidFill>
            </a:endParaRPr>
          </a:p>
        </p:txBody>
      </p:sp>
      <p:sp>
        <p:nvSpPr>
          <p:cNvPr id="3" name="object 3"/>
          <p:cNvSpPr/>
          <p:nvPr/>
        </p:nvSpPr>
        <p:spPr>
          <a:xfrm>
            <a:off x="1057559" y="1047089"/>
            <a:ext cx="17999710" cy="293370"/>
          </a:xfrm>
          <a:custGeom>
            <a:avLst/>
            <a:gdLst/>
            <a:ahLst/>
            <a:cxnLst/>
            <a:rect l="l" t="t" r="r" b="b"/>
            <a:pathLst>
              <a:path w="17999710" h="293369">
                <a:moveTo>
                  <a:pt x="17706267" y="0"/>
                </a:moveTo>
                <a:lnTo>
                  <a:pt x="293184" y="0"/>
                </a:lnTo>
                <a:lnTo>
                  <a:pt x="269139" y="971"/>
                </a:lnTo>
                <a:lnTo>
                  <a:pt x="222728" y="8520"/>
                </a:lnTo>
                <a:lnTo>
                  <a:pt x="179063" y="23039"/>
                </a:lnTo>
                <a:lnTo>
                  <a:pt x="138747" y="43925"/>
                </a:lnTo>
                <a:lnTo>
                  <a:pt x="102383" y="70574"/>
                </a:lnTo>
                <a:lnTo>
                  <a:pt x="70574" y="102383"/>
                </a:lnTo>
                <a:lnTo>
                  <a:pt x="43925" y="138747"/>
                </a:lnTo>
                <a:lnTo>
                  <a:pt x="23039" y="179063"/>
                </a:lnTo>
                <a:lnTo>
                  <a:pt x="8520" y="222728"/>
                </a:lnTo>
                <a:lnTo>
                  <a:pt x="971" y="269139"/>
                </a:lnTo>
                <a:lnTo>
                  <a:pt x="0" y="293184"/>
                </a:lnTo>
                <a:lnTo>
                  <a:pt x="17999451" y="293184"/>
                </a:lnTo>
                <a:lnTo>
                  <a:pt x="17995614" y="245628"/>
                </a:lnTo>
                <a:lnTo>
                  <a:pt x="17984505" y="200515"/>
                </a:lnTo>
                <a:lnTo>
                  <a:pt x="17966727" y="158449"/>
                </a:lnTo>
                <a:lnTo>
                  <a:pt x="17942884" y="120033"/>
                </a:lnTo>
                <a:lnTo>
                  <a:pt x="17913580" y="85871"/>
                </a:lnTo>
                <a:lnTo>
                  <a:pt x="17879418" y="56567"/>
                </a:lnTo>
                <a:lnTo>
                  <a:pt x="17841002" y="32724"/>
                </a:lnTo>
                <a:lnTo>
                  <a:pt x="17798936" y="14946"/>
                </a:lnTo>
                <a:lnTo>
                  <a:pt x="17753823" y="3837"/>
                </a:lnTo>
                <a:lnTo>
                  <a:pt x="17706267" y="0"/>
                </a:lnTo>
                <a:close/>
              </a:path>
            </a:pathLst>
          </a:custGeom>
          <a:solidFill>
            <a:srgbClr val="1C6481"/>
          </a:solidFill>
        </p:spPr>
        <p:txBody>
          <a:bodyPr wrap="square" lIns="0" tIns="0" rIns="0" bIns="0" rtlCol="0"/>
          <a:lstStyle/>
          <a:p>
            <a:endParaRPr>
              <a:solidFill>
                <a:prstClr val="black"/>
              </a:solidFill>
            </a:endParaRPr>
          </a:p>
        </p:txBody>
      </p:sp>
      <p:sp>
        <p:nvSpPr>
          <p:cNvPr id="7" name="object 7"/>
          <p:cNvSpPr/>
          <p:nvPr/>
        </p:nvSpPr>
        <p:spPr>
          <a:xfrm>
            <a:off x="12203815" y="6305947"/>
            <a:ext cx="7900284" cy="3950142"/>
          </a:xfrm>
          <a:prstGeom prst="rect">
            <a:avLst/>
          </a:prstGeom>
          <a:blipFill dpi="0" rotWithShape="1">
            <a:blip r:embed="rId5" cstate="print">
              <a:alphaModFix amt="10000"/>
            </a:blip>
            <a:srcRect/>
            <a:stretch>
              <a:fillRect/>
            </a:stretch>
          </a:blipFill>
        </p:spPr>
        <p:txBody>
          <a:bodyPr wrap="square" lIns="0" tIns="0" rIns="0" bIns="0" rtlCol="0"/>
          <a:lstStyle/>
          <a:p>
            <a:endParaRPr>
              <a:solidFill>
                <a:prstClr val="black"/>
              </a:solidFill>
            </a:endParaRPr>
          </a:p>
        </p:txBody>
      </p:sp>
      <p:sp>
        <p:nvSpPr>
          <p:cNvPr id="8" name="object 8"/>
          <p:cNvSpPr/>
          <p:nvPr/>
        </p:nvSpPr>
        <p:spPr>
          <a:xfrm>
            <a:off x="1047088" y="11287614"/>
            <a:ext cx="13666641" cy="696093"/>
          </a:xfrm>
          <a:prstGeom prst="rect">
            <a:avLst/>
          </a:prstGeom>
          <a:blipFill dpi="0" rotWithShape="1">
            <a:blip r:embed="rId6" cstate="print">
              <a:alphaModFix amt="50000"/>
            </a:blip>
            <a:srcRec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5605507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543</TotalTime>
  <Words>1879</Words>
  <Application>Microsoft Office PowerPoint</Application>
  <PresentationFormat>Po meri</PresentationFormat>
  <Paragraphs>153</Paragraphs>
  <Slides>43</Slides>
  <Notes>43</Notes>
  <HiddenSlides>0</HiddenSlides>
  <MMClips>0</MMClips>
  <ScaleCrop>false</ScaleCrop>
  <HeadingPairs>
    <vt:vector size="6" baseType="variant">
      <vt:variant>
        <vt:lpstr>Uporabljene pisave</vt:lpstr>
      </vt:variant>
      <vt:variant>
        <vt:i4>2</vt:i4>
      </vt:variant>
      <vt:variant>
        <vt:lpstr>Tema</vt:lpstr>
      </vt:variant>
      <vt:variant>
        <vt:i4>19</vt:i4>
      </vt:variant>
      <vt:variant>
        <vt:lpstr>Naslovi diapozitivov</vt:lpstr>
      </vt:variant>
      <vt:variant>
        <vt:i4>43</vt:i4>
      </vt:variant>
    </vt:vector>
  </HeadingPairs>
  <TitlesOfParts>
    <vt:vector size="64" baseType="lpstr">
      <vt:lpstr>Arial</vt:lpstr>
      <vt:lpstr>Calibri</vt:lpstr>
      <vt:lpstr>Office Theme</vt:lpstr>
      <vt:lpstr>1_Office Theme</vt:lpstr>
      <vt:lpstr>6_Office Theme</vt:lpstr>
      <vt:lpstr>4_Office Theme</vt:lpstr>
      <vt:lpstr>11_Office Theme</vt:lpstr>
      <vt:lpstr>13_Office Theme</vt:lpstr>
      <vt:lpstr>15_Office Theme</vt:lpstr>
      <vt:lpstr>16_Office Theme</vt:lpstr>
      <vt:lpstr>5_Office Theme</vt:lpstr>
      <vt:lpstr>2_Office Theme</vt:lpstr>
      <vt:lpstr>18_Office Theme</vt:lpstr>
      <vt:lpstr>8_Office Theme</vt:lpstr>
      <vt:lpstr>19_Office Theme</vt:lpstr>
      <vt:lpstr>20_Office Theme</vt:lpstr>
      <vt:lpstr>21_Office Theme</vt:lpstr>
      <vt:lpstr>23_Office Theme</vt:lpstr>
      <vt:lpstr>10_Office Theme</vt:lpstr>
      <vt:lpstr>22_Office Theme</vt:lpstr>
      <vt:lpstr>24_Office Theme</vt:lpstr>
      <vt:lpstr>PowerPointova predstavitev</vt:lpstr>
      <vt:lpstr>PowerPointova predstavitev</vt:lpstr>
      <vt:lpstr>Pomen energetskega koncepta</vt:lpstr>
      <vt:lpstr>Ostali razvojni dokumenti</vt:lpstr>
      <vt:lpstr>Smo v letu 2017 …</vt:lpstr>
      <vt:lpstr>PowerPointova predstavitev</vt:lpstr>
      <vt:lpstr>Pet podjetij za distribucijo električne energije ima v lasti 94 % vsega omrežja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Distribucijsko elektroenergetsko omrežje je postalo sistem …</vt:lpstr>
      <vt:lpstr>Ključni izzivi</vt:lpstr>
      <vt:lpstr>PowerPointova predstavitev</vt:lpstr>
      <vt:lpstr>Energetski koncept ne upošteva ključne vloge elektrodistribucijskih omrežij</vt:lpstr>
      <vt:lpstr>Napoved povečanja deleža rabe električne energije</vt:lpstr>
      <vt:lpstr>Kaj to pomeni?</vt:lpstr>
      <vt:lpstr>PowerPointova predstavitev</vt:lpstr>
      <vt:lpstr>PowerPointova predstavitev</vt:lpstr>
      <vt:lpstr>Cena električne energije</vt:lpstr>
      <vt:lpstr>PowerPointova predstavitev</vt:lpstr>
      <vt:lpstr>PowerPointova predstavitev</vt:lpstr>
      <vt:lpstr>PowerPointova predstavitev</vt:lpstr>
      <vt:lpstr>Tarifni sistemi</vt:lpstr>
      <vt:lpstr>Nova vloga distribucijskega in prenosnega omrežja (sistema)</vt:lpstr>
      <vt:lpstr>Stroški elektroenergetskega sistema</vt:lpstr>
      <vt:lpstr>Izgube v omrežju</vt:lpstr>
      <vt:lpstr>PowerPointova predstavitev</vt:lpstr>
      <vt:lpstr>Trg in deležniki</vt:lpstr>
      <vt:lpstr>Podpore za OVE</vt:lpstr>
      <vt:lpstr>Neto merjenje</vt:lpstr>
      <vt:lpstr>Dejanska samooskrba</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Gašper Štern</dc:creator>
  <cp:lastModifiedBy>Ivančič Maja</cp:lastModifiedBy>
  <cp:revision>46</cp:revision>
  <dcterms:created xsi:type="dcterms:W3CDTF">2016-04-15T13:18:47Z</dcterms:created>
  <dcterms:modified xsi:type="dcterms:W3CDTF">2017-09-13T11:04:50Z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2016-04-15T00:00:00Z</vt:filetime>
  </property>
  <property fmtid="{D5CDD505-2E9C-101B-9397-08002B2CF9AE}" pid="3" name="LastSaved">
    <vt:filetime>2016-04-15T00:00:00Z</vt:filetime>
  </property>
</Properties>
</file>