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12"/>
  </p:notesMasterIdLst>
  <p:sldIdLst>
    <p:sldId id="256" r:id="rId4"/>
    <p:sldId id="263" r:id="rId5"/>
    <p:sldId id="270" r:id="rId6"/>
    <p:sldId id="264" r:id="rId7"/>
    <p:sldId id="267" r:id="rId8"/>
    <p:sldId id="269" r:id="rId9"/>
    <p:sldId id="258" r:id="rId10"/>
    <p:sldId id="260" r:id="rId11"/>
  </p:sldIdLst>
  <p:sldSz cx="9144000" cy="6858000" type="screen4x3"/>
  <p:notesSz cx="6797675" cy="9928225"/>
  <p:defaultTextStyle>
    <a:defPPr>
      <a:defRPr lang="en-GB"/>
    </a:defPPr>
    <a:lvl1pPr algn="l" defTabSz="449263" rtl="0" fontAlgn="base">
      <a:spcBef>
        <a:spcPts val="1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600" b="1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1pPr>
    <a:lvl2pPr marL="742950" indent="-285750" algn="l" defTabSz="449263" rtl="0" fontAlgn="base">
      <a:spcBef>
        <a:spcPts val="1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600" b="1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2pPr>
    <a:lvl3pPr marL="1143000" indent="-228600" algn="l" defTabSz="449263" rtl="0" fontAlgn="base">
      <a:spcBef>
        <a:spcPts val="1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600" b="1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3pPr>
    <a:lvl4pPr marL="1600200" indent="-228600" algn="l" defTabSz="449263" rtl="0" fontAlgn="base">
      <a:spcBef>
        <a:spcPts val="1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600" b="1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4pPr>
    <a:lvl5pPr marL="2057400" indent="-228600" algn="l" defTabSz="449263" rtl="0" fontAlgn="base">
      <a:spcBef>
        <a:spcPts val="1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600" b="1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F7366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576" y="-49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917575" y="744538"/>
            <a:ext cx="4962525" cy="3721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noProof="0"/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77699C8-ADD6-4011-B0D3-A29FC369E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34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31E8EBB-F875-4BBD-A900-3CD43761840C}" type="slidenum">
              <a:rPr lang="en-US" altLang="sl-SI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sl-SI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11268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40363" cy="456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6FE8763-C170-4E5C-8E36-85A12DDA2CD3}" type="slidenum">
              <a:rPr lang="en-US" altLang="sl-SI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sl-SI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2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12292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40363" cy="456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6FE8763-C170-4E5C-8E36-85A12DDA2CD3}" type="slidenum">
              <a:rPr lang="en-US" altLang="sl-SI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sl-SI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2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12292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40363" cy="456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B21FADE-F887-4E3E-9A72-4BB3C23841D4}" type="slidenum">
              <a:rPr lang="en-US" altLang="sl-SI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sl-SI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3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14340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40363" cy="456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16F0AED-59E9-4FA8-9F03-84F50E6B7E6F}" type="slidenum">
              <a:rPr lang="en-US" altLang="sl-SI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sl-SI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15364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40363" cy="456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16F0AED-59E9-4FA8-9F03-84F50E6B7E6F}" type="slidenum">
              <a:rPr lang="en-US" altLang="sl-SI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sl-SI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15364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40363" cy="456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1E84587-B011-46AD-8A3A-73894E136AAD}" type="slidenum">
              <a:rPr lang="en-US" altLang="sl-SI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sl-SI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13316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40363" cy="456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51430B2-E61F-4C73-AE97-53A2C15F86A1}" type="slidenum">
              <a:rPr lang="en-US" altLang="sl-SI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sl-SI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16388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40363" cy="456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ENERGETIKA in OKOLJE </a:t>
            </a:r>
            <a:r>
              <a:rPr lang="sl-SI" altLang="en-US"/>
              <a:t>‘</a:t>
            </a:r>
            <a:r>
              <a:rPr lang="sl-SI"/>
              <a:t>11,</a:t>
            </a:r>
          </a:p>
          <a:p>
            <a:pPr>
              <a:defRPr/>
            </a:pPr>
            <a:r>
              <a:rPr lang="sl-SI"/>
              <a:t>Brdo pri Kranju, 10. maja 2011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699C3-B0C0-48AA-AC97-185D5270C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2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ENERGETIKA in OKOLJE </a:t>
            </a:r>
            <a:r>
              <a:rPr lang="sl-SI" altLang="en-US"/>
              <a:t>‘</a:t>
            </a:r>
            <a:r>
              <a:rPr lang="sl-SI"/>
              <a:t>11,</a:t>
            </a:r>
          </a:p>
          <a:p>
            <a:pPr>
              <a:defRPr/>
            </a:pPr>
            <a:r>
              <a:rPr lang="sl-SI"/>
              <a:t>Brdo pri Kranju, 10. maja 2011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0968E-5622-43AF-99F0-C3E8708C2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2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456363" y="765175"/>
            <a:ext cx="1900237" cy="5119688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755650" y="765175"/>
            <a:ext cx="5548313" cy="5119688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ENERGETIKA in OKOLJE </a:t>
            </a:r>
            <a:r>
              <a:rPr lang="sl-SI" altLang="en-US"/>
              <a:t>‘</a:t>
            </a:r>
            <a:r>
              <a:rPr lang="sl-SI"/>
              <a:t>11,</a:t>
            </a:r>
          </a:p>
          <a:p>
            <a:pPr>
              <a:defRPr/>
            </a:pPr>
            <a:r>
              <a:rPr lang="sl-SI"/>
              <a:t>Brdo pri Kranju, 10. maja 2011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0FE73-C666-454D-B857-447DCE12B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10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ENERGETIKA in OKOLJE </a:t>
            </a:r>
            <a:r>
              <a:rPr lang="sl-SI" altLang="en-US"/>
              <a:t>‘</a:t>
            </a:r>
            <a:r>
              <a:rPr lang="sl-SI"/>
              <a:t>11,</a:t>
            </a:r>
          </a:p>
          <a:p>
            <a:pPr>
              <a:defRPr/>
            </a:pPr>
            <a:r>
              <a:rPr lang="sl-SI"/>
              <a:t>Brdo pri Kranju, 10. maja 2011</a:t>
            </a:r>
          </a:p>
        </p:txBody>
      </p:sp>
    </p:spTree>
    <p:extLst>
      <p:ext uri="{BB962C8B-B14F-4D97-AF65-F5344CB8AC3E}">
        <p14:creationId xmlns:p14="http://schemas.microsoft.com/office/powerpoint/2010/main" val="1785641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ENERGETIKA in OKOLJE </a:t>
            </a:r>
            <a:r>
              <a:rPr lang="sl-SI" altLang="en-US"/>
              <a:t>‘</a:t>
            </a:r>
            <a:r>
              <a:rPr lang="sl-SI"/>
              <a:t>11,</a:t>
            </a:r>
          </a:p>
          <a:p>
            <a:pPr>
              <a:defRPr/>
            </a:pPr>
            <a:r>
              <a:rPr lang="sl-SI"/>
              <a:t>Brdo pri Kranju, 10. maja 2011</a:t>
            </a:r>
          </a:p>
        </p:txBody>
      </p:sp>
    </p:spTree>
    <p:extLst>
      <p:ext uri="{BB962C8B-B14F-4D97-AF65-F5344CB8AC3E}">
        <p14:creationId xmlns:p14="http://schemas.microsoft.com/office/powerpoint/2010/main" val="1968573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ENERGETIKA in OKOLJE </a:t>
            </a:r>
            <a:r>
              <a:rPr lang="sl-SI" altLang="en-US"/>
              <a:t>‘</a:t>
            </a:r>
            <a:r>
              <a:rPr lang="sl-SI"/>
              <a:t>11,</a:t>
            </a:r>
          </a:p>
          <a:p>
            <a:pPr>
              <a:defRPr/>
            </a:pPr>
            <a:r>
              <a:rPr lang="sl-SI"/>
              <a:t>Brdo pri Kranju, 10. maja 2011</a:t>
            </a:r>
          </a:p>
        </p:txBody>
      </p:sp>
    </p:spTree>
    <p:extLst>
      <p:ext uri="{BB962C8B-B14F-4D97-AF65-F5344CB8AC3E}">
        <p14:creationId xmlns:p14="http://schemas.microsoft.com/office/powerpoint/2010/main" val="1934204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755650" y="1628775"/>
            <a:ext cx="3724275" cy="4256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32325" y="1628775"/>
            <a:ext cx="3724275" cy="4256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ENERGETIKA in OKOLJE </a:t>
            </a:r>
            <a:r>
              <a:rPr lang="sl-SI" altLang="en-US"/>
              <a:t>‘</a:t>
            </a:r>
            <a:r>
              <a:rPr lang="sl-SI"/>
              <a:t>11,</a:t>
            </a:r>
          </a:p>
          <a:p>
            <a:pPr>
              <a:defRPr/>
            </a:pPr>
            <a:r>
              <a:rPr lang="sl-SI"/>
              <a:t>Brdo pri Kranju, 10. maja 2011</a:t>
            </a:r>
          </a:p>
        </p:txBody>
      </p:sp>
    </p:spTree>
    <p:extLst>
      <p:ext uri="{BB962C8B-B14F-4D97-AF65-F5344CB8AC3E}">
        <p14:creationId xmlns:p14="http://schemas.microsoft.com/office/powerpoint/2010/main" val="853107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ENERGETIKA in OKOLJE </a:t>
            </a:r>
            <a:r>
              <a:rPr lang="sl-SI" altLang="en-US"/>
              <a:t>‘</a:t>
            </a:r>
            <a:r>
              <a:rPr lang="sl-SI"/>
              <a:t>11,</a:t>
            </a:r>
          </a:p>
          <a:p>
            <a:pPr>
              <a:defRPr/>
            </a:pPr>
            <a:r>
              <a:rPr lang="sl-SI"/>
              <a:t>Brdo pri Kranju, 10. maja 2011</a:t>
            </a:r>
          </a:p>
        </p:txBody>
      </p:sp>
    </p:spTree>
    <p:extLst>
      <p:ext uri="{BB962C8B-B14F-4D97-AF65-F5344CB8AC3E}">
        <p14:creationId xmlns:p14="http://schemas.microsoft.com/office/powerpoint/2010/main" val="284155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ENERGETIKA in OKOLJE </a:t>
            </a:r>
            <a:r>
              <a:rPr lang="sl-SI" altLang="en-US"/>
              <a:t>‘</a:t>
            </a:r>
            <a:r>
              <a:rPr lang="sl-SI"/>
              <a:t>11,</a:t>
            </a:r>
          </a:p>
          <a:p>
            <a:pPr>
              <a:defRPr/>
            </a:pPr>
            <a:r>
              <a:rPr lang="sl-SI"/>
              <a:t>Brdo pri Kranju, 10. maja 2011</a:t>
            </a:r>
          </a:p>
        </p:txBody>
      </p:sp>
    </p:spTree>
    <p:extLst>
      <p:ext uri="{BB962C8B-B14F-4D97-AF65-F5344CB8AC3E}">
        <p14:creationId xmlns:p14="http://schemas.microsoft.com/office/powerpoint/2010/main" val="1667529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ENERGETIKA in OKOLJE </a:t>
            </a:r>
            <a:r>
              <a:rPr lang="sl-SI" altLang="en-US"/>
              <a:t>‘</a:t>
            </a:r>
            <a:r>
              <a:rPr lang="sl-SI"/>
              <a:t>11,</a:t>
            </a:r>
          </a:p>
          <a:p>
            <a:pPr>
              <a:defRPr/>
            </a:pPr>
            <a:r>
              <a:rPr lang="sl-SI"/>
              <a:t>Brdo pri Kranju, 10. maja 2011</a:t>
            </a:r>
          </a:p>
        </p:txBody>
      </p:sp>
    </p:spTree>
    <p:extLst>
      <p:ext uri="{BB962C8B-B14F-4D97-AF65-F5344CB8AC3E}">
        <p14:creationId xmlns:p14="http://schemas.microsoft.com/office/powerpoint/2010/main" val="1858300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ENERGETIKA in OKOLJE </a:t>
            </a:r>
            <a:r>
              <a:rPr lang="sl-SI" altLang="en-US"/>
              <a:t>‘</a:t>
            </a:r>
            <a:r>
              <a:rPr lang="sl-SI"/>
              <a:t>11,</a:t>
            </a:r>
          </a:p>
          <a:p>
            <a:pPr>
              <a:defRPr/>
            </a:pPr>
            <a:r>
              <a:rPr lang="sl-SI"/>
              <a:t>Brdo pri Kranju, 10. maja 2011</a:t>
            </a:r>
          </a:p>
        </p:txBody>
      </p:sp>
    </p:spTree>
    <p:extLst>
      <p:ext uri="{BB962C8B-B14F-4D97-AF65-F5344CB8AC3E}">
        <p14:creationId xmlns:p14="http://schemas.microsoft.com/office/powerpoint/2010/main" val="3017699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ENERGETIKA in OKOLJE </a:t>
            </a:r>
            <a:r>
              <a:rPr lang="sl-SI" altLang="en-US"/>
              <a:t>‘</a:t>
            </a:r>
            <a:r>
              <a:rPr lang="sl-SI"/>
              <a:t>11,</a:t>
            </a:r>
          </a:p>
          <a:p>
            <a:pPr>
              <a:defRPr/>
            </a:pPr>
            <a:r>
              <a:rPr lang="sl-SI"/>
              <a:t>Brdo pri Kranju, 10. maja 2011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72382-2BE5-424C-AD87-C8724F85B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2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ENERGETIKA in OKOLJE </a:t>
            </a:r>
            <a:r>
              <a:rPr lang="sl-SI" altLang="en-US"/>
              <a:t>‘</a:t>
            </a:r>
            <a:r>
              <a:rPr lang="sl-SI"/>
              <a:t>11,</a:t>
            </a:r>
          </a:p>
          <a:p>
            <a:pPr>
              <a:defRPr/>
            </a:pPr>
            <a:r>
              <a:rPr lang="sl-SI"/>
              <a:t>Brdo pri Kranju, 10. maja 2011</a:t>
            </a:r>
          </a:p>
        </p:txBody>
      </p:sp>
    </p:spTree>
    <p:extLst>
      <p:ext uri="{BB962C8B-B14F-4D97-AF65-F5344CB8AC3E}">
        <p14:creationId xmlns:p14="http://schemas.microsoft.com/office/powerpoint/2010/main" val="3788173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ENERGETIKA in OKOLJE </a:t>
            </a:r>
            <a:r>
              <a:rPr lang="sl-SI" altLang="en-US"/>
              <a:t>‘</a:t>
            </a:r>
            <a:r>
              <a:rPr lang="sl-SI"/>
              <a:t>11,</a:t>
            </a:r>
          </a:p>
          <a:p>
            <a:pPr>
              <a:defRPr/>
            </a:pPr>
            <a:r>
              <a:rPr lang="sl-SI"/>
              <a:t>Brdo pri Kranju, 10. maja 2011</a:t>
            </a:r>
          </a:p>
        </p:txBody>
      </p:sp>
    </p:spTree>
    <p:extLst>
      <p:ext uri="{BB962C8B-B14F-4D97-AF65-F5344CB8AC3E}">
        <p14:creationId xmlns:p14="http://schemas.microsoft.com/office/powerpoint/2010/main" val="854073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456363" y="765175"/>
            <a:ext cx="1900237" cy="5119688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755650" y="765175"/>
            <a:ext cx="5548313" cy="5119688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ENERGETIKA in OKOLJE </a:t>
            </a:r>
            <a:r>
              <a:rPr lang="sl-SI" altLang="en-US"/>
              <a:t>‘</a:t>
            </a:r>
            <a:r>
              <a:rPr lang="sl-SI"/>
              <a:t>11,</a:t>
            </a:r>
          </a:p>
          <a:p>
            <a:pPr>
              <a:defRPr/>
            </a:pPr>
            <a:r>
              <a:rPr lang="sl-SI"/>
              <a:t>Brdo pri Kranju, 10. maja 2011</a:t>
            </a:r>
          </a:p>
        </p:txBody>
      </p:sp>
    </p:spTree>
    <p:extLst>
      <p:ext uri="{BB962C8B-B14F-4D97-AF65-F5344CB8AC3E}">
        <p14:creationId xmlns:p14="http://schemas.microsoft.com/office/powerpoint/2010/main" val="1563727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ENERGETIKA in OKOLJE </a:t>
            </a:r>
            <a:r>
              <a:rPr lang="sl-SI" altLang="en-US"/>
              <a:t>‘</a:t>
            </a:r>
            <a:r>
              <a:rPr lang="sl-SI"/>
              <a:t>11,</a:t>
            </a:r>
          </a:p>
          <a:p>
            <a:pPr>
              <a:defRPr/>
            </a:pPr>
            <a:r>
              <a:rPr lang="sl-SI"/>
              <a:t>Brdo pri Kranju, 10. maja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BD09B-E3BB-4036-A204-6A10A1757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62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ENERGETIKA in OKOLJE </a:t>
            </a:r>
            <a:r>
              <a:rPr lang="sl-SI" altLang="en-US"/>
              <a:t>‘</a:t>
            </a:r>
            <a:r>
              <a:rPr lang="sl-SI"/>
              <a:t>11,</a:t>
            </a:r>
          </a:p>
          <a:p>
            <a:pPr>
              <a:defRPr/>
            </a:pPr>
            <a:r>
              <a:rPr lang="sl-SI"/>
              <a:t>Brdo pri Kranju, 10. maja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56F9F-FF4D-48C0-A832-836DCDC1C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11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ENERGETIKA in OKOLJE </a:t>
            </a:r>
            <a:r>
              <a:rPr lang="sl-SI" altLang="en-US"/>
              <a:t>‘</a:t>
            </a:r>
            <a:r>
              <a:rPr lang="sl-SI"/>
              <a:t>11,</a:t>
            </a:r>
          </a:p>
          <a:p>
            <a:pPr>
              <a:defRPr/>
            </a:pPr>
            <a:r>
              <a:rPr lang="sl-SI"/>
              <a:t>Brdo pri Kranju, 10. maja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26176-D7A5-465C-B47C-75E90A341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132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755650" y="1628775"/>
            <a:ext cx="3724275" cy="4256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32325" y="1628775"/>
            <a:ext cx="3724275" cy="4256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ENERGETIKA in OKOLJE </a:t>
            </a:r>
            <a:r>
              <a:rPr lang="sl-SI" altLang="en-US"/>
              <a:t>‘</a:t>
            </a:r>
            <a:r>
              <a:rPr lang="sl-SI"/>
              <a:t>11,</a:t>
            </a:r>
          </a:p>
          <a:p>
            <a:pPr>
              <a:defRPr/>
            </a:pPr>
            <a:r>
              <a:rPr lang="sl-SI"/>
              <a:t>Brdo pri Kranju, 10. maja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B5519-87ED-4E63-B81B-CEBEB8A37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190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ENERGETIKA in OKOLJE </a:t>
            </a:r>
            <a:r>
              <a:rPr lang="sl-SI" altLang="en-US"/>
              <a:t>‘</a:t>
            </a:r>
            <a:r>
              <a:rPr lang="sl-SI"/>
              <a:t>11,</a:t>
            </a:r>
          </a:p>
          <a:p>
            <a:pPr>
              <a:defRPr/>
            </a:pPr>
            <a:r>
              <a:rPr lang="sl-SI"/>
              <a:t>Brdo pri Kranju, 10. maja 2011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F6B33-C84E-4032-9AEB-F70E3EC07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22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ENERGETIKA in OKOLJE </a:t>
            </a:r>
            <a:r>
              <a:rPr lang="sl-SI" altLang="en-US"/>
              <a:t>‘</a:t>
            </a:r>
            <a:r>
              <a:rPr lang="sl-SI"/>
              <a:t>11,</a:t>
            </a:r>
          </a:p>
          <a:p>
            <a:pPr>
              <a:defRPr/>
            </a:pPr>
            <a:r>
              <a:rPr lang="sl-SI"/>
              <a:t>Brdo pri Kranju, 10. maja 2011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0234E-B4A2-4CED-9FFA-107B8AE3D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380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ENERGETIKA in OKOLJE </a:t>
            </a:r>
            <a:r>
              <a:rPr lang="sl-SI" altLang="en-US"/>
              <a:t>‘</a:t>
            </a:r>
            <a:r>
              <a:rPr lang="sl-SI"/>
              <a:t>11,</a:t>
            </a:r>
          </a:p>
          <a:p>
            <a:pPr>
              <a:defRPr/>
            </a:pPr>
            <a:r>
              <a:rPr lang="sl-SI"/>
              <a:t>Brdo pri Kranju, 10. maja 2011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CA6A4-ECEB-418D-8884-572A9A2C7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16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ENERGETIKA in OKOLJE </a:t>
            </a:r>
            <a:r>
              <a:rPr lang="sl-SI" altLang="en-US"/>
              <a:t>‘</a:t>
            </a:r>
            <a:r>
              <a:rPr lang="sl-SI"/>
              <a:t>11,</a:t>
            </a:r>
          </a:p>
          <a:p>
            <a:pPr>
              <a:defRPr/>
            </a:pPr>
            <a:r>
              <a:rPr lang="sl-SI"/>
              <a:t>Brdo pri Kranju, 10. maja 2011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CFE7E-1214-426E-BB03-9D1EDA2F2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099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ENERGETIKA in OKOLJE </a:t>
            </a:r>
            <a:r>
              <a:rPr lang="sl-SI" altLang="en-US"/>
              <a:t>‘</a:t>
            </a:r>
            <a:r>
              <a:rPr lang="sl-SI"/>
              <a:t>11,</a:t>
            </a:r>
          </a:p>
          <a:p>
            <a:pPr>
              <a:defRPr/>
            </a:pPr>
            <a:r>
              <a:rPr lang="sl-SI"/>
              <a:t>Brdo pri Kranju, 10. maja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24774-484D-40B1-94CE-C0DE2CD0B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88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ENERGETIKA in OKOLJE </a:t>
            </a:r>
            <a:r>
              <a:rPr lang="sl-SI" altLang="en-US"/>
              <a:t>‘</a:t>
            </a:r>
            <a:r>
              <a:rPr lang="sl-SI"/>
              <a:t>11,</a:t>
            </a:r>
          </a:p>
          <a:p>
            <a:pPr>
              <a:defRPr/>
            </a:pPr>
            <a:r>
              <a:rPr lang="sl-SI"/>
              <a:t>Brdo pri Kranju, 10. maja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93C53-68A6-4162-8FAF-A9CF8725F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227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ENERGETIKA in OKOLJE </a:t>
            </a:r>
            <a:r>
              <a:rPr lang="sl-SI" altLang="en-US"/>
              <a:t>‘</a:t>
            </a:r>
            <a:r>
              <a:rPr lang="sl-SI"/>
              <a:t>11,</a:t>
            </a:r>
          </a:p>
          <a:p>
            <a:pPr>
              <a:defRPr/>
            </a:pPr>
            <a:r>
              <a:rPr lang="sl-SI"/>
              <a:t>Brdo pri Kranju, 10. maja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21549-1429-4D69-ABB4-10FD95A83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666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456363" y="765175"/>
            <a:ext cx="1900237" cy="5119688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755650" y="765175"/>
            <a:ext cx="5548313" cy="5119688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ENERGETIKA in OKOLJE </a:t>
            </a:r>
            <a:r>
              <a:rPr lang="sl-SI" altLang="en-US"/>
              <a:t>‘</a:t>
            </a:r>
            <a:r>
              <a:rPr lang="sl-SI"/>
              <a:t>11,</a:t>
            </a:r>
          </a:p>
          <a:p>
            <a:pPr>
              <a:defRPr/>
            </a:pPr>
            <a:r>
              <a:rPr lang="sl-SI"/>
              <a:t>Brdo pri Kranju, 10. maja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0CF4-5B2C-4BF5-B4D5-FE9C9CA7D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14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755650" y="1628775"/>
            <a:ext cx="3724275" cy="4256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32325" y="1628775"/>
            <a:ext cx="3724275" cy="4256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ENERGETIKA in OKOLJE </a:t>
            </a:r>
            <a:r>
              <a:rPr lang="sl-SI" altLang="en-US"/>
              <a:t>‘</a:t>
            </a:r>
            <a:r>
              <a:rPr lang="sl-SI"/>
              <a:t>11,</a:t>
            </a:r>
          </a:p>
          <a:p>
            <a:pPr>
              <a:defRPr/>
            </a:pPr>
            <a:r>
              <a:rPr lang="sl-SI"/>
              <a:t>Brdo pri Kranju, 10. maja 2011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835DE-D1BB-41BE-910B-15AB88542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5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ENERGETIKA in OKOLJE </a:t>
            </a:r>
            <a:r>
              <a:rPr lang="sl-SI" altLang="en-US"/>
              <a:t>‘</a:t>
            </a:r>
            <a:r>
              <a:rPr lang="sl-SI"/>
              <a:t>11,</a:t>
            </a:r>
          </a:p>
          <a:p>
            <a:pPr>
              <a:defRPr/>
            </a:pPr>
            <a:r>
              <a:rPr lang="sl-SI"/>
              <a:t>Brdo pri Kranju, 10. maja 2011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5ADD5-9E83-4C07-BCAC-78964327D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30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ENERGETIKA in OKOLJE </a:t>
            </a:r>
            <a:r>
              <a:rPr lang="sl-SI" altLang="en-US"/>
              <a:t>‘</a:t>
            </a:r>
            <a:r>
              <a:rPr lang="sl-SI"/>
              <a:t>11,</a:t>
            </a:r>
          </a:p>
          <a:p>
            <a:pPr>
              <a:defRPr/>
            </a:pPr>
            <a:r>
              <a:rPr lang="sl-SI"/>
              <a:t>Brdo pri Kranju, 10. maja 2011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CB3A1-EC08-4217-B0FD-AEFC5031D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64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ENERGETIKA in OKOLJE </a:t>
            </a:r>
            <a:r>
              <a:rPr lang="sl-SI" altLang="en-US"/>
              <a:t>‘</a:t>
            </a:r>
            <a:r>
              <a:rPr lang="sl-SI"/>
              <a:t>11,</a:t>
            </a:r>
          </a:p>
          <a:p>
            <a:pPr>
              <a:defRPr/>
            </a:pPr>
            <a:r>
              <a:rPr lang="sl-SI"/>
              <a:t>Brdo pri Kranju, 10. maja 2011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50235-70A7-40D8-B4BA-59A41B77D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8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ENERGETIKA in OKOLJE </a:t>
            </a:r>
            <a:r>
              <a:rPr lang="sl-SI" altLang="en-US"/>
              <a:t>‘</a:t>
            </a:r>
            <a:r>
              <a:rPr lang="sl-SI"/>
              <a:t>11,</a:t>
            </a:r>
          </a:p>
          <a:p>
            <a:pPr>
              <a:defRPr/>
            </a:pPr>
            <a:r>
              <a:rPr lang="sl-SI"/>
              <a:t>Brdo pri Kranju, 10. maja 2011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C3C55-1C50-4B15-9A5D-7DB012F67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5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ENERGETIKA in OKOLJE </a:t>
            </a:r>
            <a:r>
              <a:rPr lang="sl-SI" altLang="en-US"/>
              <a:t>‘</a:t>
            </a:r>
            <a:r>
              <a:rPr lang="sl-SI"/>
              <a:t>11,</a:t>
            </a:r>
          </a:p>
          <a:p>
            <a:pPr>
              <a:defRPr/>
            </a:pPr>
            <a:r>
              <a:rPr lang="sl-SI"/>
              <a:t>Brdo pri Kranju, 10. maja 2011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D0594-65BA-412F-A75F-1F5912048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82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765175"/>
            <a:ext cx="5999162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28775"/>
            <a:ext cx="760095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 smtClean="0"/>
              <a:t>Click to edit the outline text format</a:t>
            </a:r>
          </a:p>
          <a:p>
            <a:pPr lvl="1"/>
            <a:r>
              <a:rPr lang="en-GB" altLang="sl-SI" smtClean="0"/>
              <a:t>Second Outline Level</a:t>
            </a:r>
          </a:p>
          <a:p>
            <a:pPr lvl="2"/>
            <a:r>
              <a:rPr lang="en-GB" altLang="sl-SI" smtClean="0"/>
              <a:t>Third Outline Level</a:t>
            </a:r>
          </a:p>
          <a:p>
            <a:pPr lvl="3"/>
            <a:r>
              <a:rPr lang="en-GB" altLang="sl-SI" smtClean="0"/>
              <a:t>Fourth Outline Level</a:t>
            </a:r>
          </a:p>
          <a:p>
            <a:pPr lvl="4"/>
            <a:r>
              <a:rPr lang="en-GB" altLang="sl-SI" smtClean="0"/>
              <a:t>Fifth Outline Level</a:t>
            </a:r>
          </a:p>
          <a:p>
            <a:pPr lvl="4"/>
            <a:r>
              <a:rPr lang="en-GB" altLang="sl-SI" smtClean="0"/>
              <a:t>Sixth Outline Level</a:t>
            </a:r>
          </a:p>
          <a:p>
            <a:pPr lvl="4"/>
            <a:r>
              <a:rPr lang="en-GB" altLang="sl-SI" smtClean="0"/>
              <a:t>Seventh Outline Level</a:t>
            </a:r>
          </a:p>
          <a:p>
            <a:pPr lvl="4"/>
            <a:r>
              <a:rPr lang="en-GB" altLang="sl-SI" smtClean="0"/>
              <a:t>Eighth Outline Level</a:t>
            </a:r>
          </a:p>
          <a:p>
            <a:pPr lvl="4"/>
            <a:r>
              <a:rPr lang="en-GB" altLang="sl-SI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755650" y="5949950"/>
            <a:ext cx="6046788" cy="666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7F736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l-SI"/>
              <a:t>ENERGETIKA in OKOLJE </a:t>
            </a:r>
            <a:r>
              <a:rPr lang="sl-SI" altLang="en-US"/>
              <a:t>‘</a:t>
            </a:r>
            <a:r>
              <a:rPr lang="sl-SI"/>
              <a:t>11,</a:t>
            </a:r>
          </a:p>
          <a:p>
            <a:pPr>
              <a:defRPr/>
            </a:pPr>
            <a:r>
              <a:rPr lang="sl-SI"/>
              <a:t>Brdo pri Kranju, 10. maja 2011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000875" y="855663"/>
            <a:ext cx="1203325" cy="427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000">
                <a:solidFill>
                  <a:srgbClr val="ABA5A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6CA1BE4-B9B9-4D9C-B2B4-D115DBC1E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FFFFFF"/>
          </a:solidFill>
          <a:latin typeface="+mj-lt"/>
          <a:ea typeface="ＭＳ Ｐゴシック" charset="0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FFFFFF"/>
          </a:solidFill>
          <a:latin typeface="Arial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FFFFFF"/>
          </a:solidFill>
          <a:latin typeface="Arial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FFFFFF"/>
          </a:solidFill>
          <a:latin typeface="Arial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FFFFFF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Arial" charset="0"/>
          <a:cs typeface="Arial Unicode M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Arial" charset="0"/>
          <a:cs typeface="Arial Unicode M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Arial" charset="0"/>
          <a:cs typeface="Arial Unicode M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charset="0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charset="0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827088" y="5949950"/>
            <a:ext cx="57610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  <p:sp>
        <p:nvSpPr>
          <p:cNvPr id="2051" name="Line 2"/>
          <p:cNvSpPr>
            <a:spLocks noChangeShapeType="1"/>
          </p:cNvSpPr>
          <p:nvPr/>
        </p:nvSpPr>
        <p:spPr bwMode="auto">
          <a:xfrm>
            <a:off x="827088" y="3500438"/>
            <a:ext cx="7489825" cy="1587"/>
          </a:xfrm>
          <a:prstGeom prst="line">
            <a:avLst/>
          </a:prstGeom>
          <a:noFill/>
          <a:ln w="936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55650" y="2565400"/>
            <a:ext cx="74898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765175"/>
            <a:ext cx="5999162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 smtClean="0"/>
              <a:t>Click to edit the title text format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28775"/>
            <a:ext cx="760095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 smtClean="0"/>
              <a:t>Click to edit the outline text format</a:t>
            </a:r>
          </a:p>
          <a:p>
            <a:pPr lvl="1"/>
            <a:r>
              <a:rPr lang="en-GB" altLang="sl-SI" smtClean="0"/>
              <a:t>Second Outline Level</a:t>
            </a:r>
          </a:p>
          <a:p>
            <a:pPr lvl="2"/>
            <a:r>
              <a:rPr lang="en-GB" altLang="sl-SI" smtClean="0"/>
              <a:t>Third Outline Level</a:t>
            </a:r>
          </a:p>
          <a:p>
            <a:pPr lvl="3"/>
            <a:r>
              <a:rPr lang="en-GB" altLang="sl-SI" smtClean="0"/>
              <a:t>Fourth Outline Level</a:t>
            </a:r>
          </a:p>
          <a:p>
            <a:pPr lvl="4"/>
            <a:r>
              <a:rPr lang="en-GB" altLang="sl-SI" smtClean="0"/>
              <a:t>Fifth Outline Level</a:t>
            </a:r>
          </a:p>
          <a:p>
            <a:pPr lvl="4"/>
            <a:r>
              <a:rPr lang="en-GB" altLang="sl-SI" smtClean="0"/>
              <a:t>Sixth Outline Level</a:t>
            </a:r>
          </a:p>
          <a:p>
            <a:pPr lvl="4"/>
            <a:r>
              <a:rPr lang="en-GB" altLang="sl-SI" smtClean="0"/>
              <a:t>Seventh Outline Level</a:t>
            </a:r>
          </a:p>
          <a:p>
            <a:pPr lvl="4"/>
            <a:r>
              <a:rPr lang="en-GB" altLang="sl-SI" smtClean="0"/>
              <a:t>Eighth Outline Level</a:t>
            </a:r>
          </a:p>
          <a:p>
            <a:pPr lvl="4"/>
            <a:r>
              <a:rPr lang="en-GB" altLang="sl-SI" smtClean="0"/>
              <a:t>Ninth Outline Level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755650" y="5949950"/>
            <a:ext cx="6046788" cy="666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400">
                <a:solidFill>
                  <a:srgbClr val="7F7366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sl-SI"/>
              <a:t>ENERGETIKA in OKOLJE </a:t>
            </a:r>
            <a:r>
              <a:rPr lang="sl-SI" altLang="en-US"/>
              <a:t>‘</a:t>
            </a:r>
            <a:r>
              <a:rPr lang="sl-SI"/>
              <a:t>11,</a:t>
            </a:r>
          </a:p>
          <a:p>
            <a:pPr>
              <a:defRPr/>
            </a:pPr>
            <a:r>
              <a:rPr lang="sl-SI"/>
              <a:t>Brdo pri Kranju, 10. maja 2011</a:t>
            </a:r>
          </a:p>
        </p:txBody>
      </p:sp>
      <p:pic>
        <p:nvPicPr>
          <p:cNvPr id="2056" name="Picture 1" descr="psica_SSUET3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65175"/>
            <a:ext cx="7632700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FFFFFF"/>
          </a:solidFill>
          <a:latin typeface="+mj-lt"/>
          <a:ea typeface="ＭＳ Ｐゴシック" charset="0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FFFFFF"/>
          </a:solidFill>
          <a:latin typeface="Arial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FFFFFF"/>
          </a:solidFill>
          <a:latin typeface="Arial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FFFFFF"/>
          </a:solidFill>
          <a:latin typeface="Arial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FFFFFF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Arial" charset="0"/>
          <a:cs typeface="Arial Unicode M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Arial" charset="0"/>
          <a:cs typeface="Arial Unicode M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Arial" charset="0"/>
          <a:cs typeface="Arial Unicode M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charset="0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charset="0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684213" y="692150"/>
            <a:ext cx="7704137" cy="720725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755650" y="3500438"/>
            <a:ext cx="7561263" cy="7207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765175"/>
            <a:ext cx="5999162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 smtClean="0"/>
              <a:t>Click to edit the title text format</a:t>
            </a: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28775"/>
            <a:ext cx="760095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 smtClean="0"/>
              <a:t>Click to edit the outline text format</a:t>
            </a:r>
          </a:p>
          <a:p>
            <a:pPr lvl="1"/>
            <a:r>
              <a:rPr lang="en-GB" altLang="sl-SI" smtClean="0"/>
              <a:t>Second Outline Level</a:t>
            </a:r>
          </a:p>
          <a:p>
            <a:pPr lvl="2"/>
            <a:r>
              <a:rPr lang="en-GB" altLang="sl-SI" smtClean="0"/>
              <a:t>Third Outline Level</a:t>
            </a:r>
          </a:p>
          <a:p>
            <a:pPr lvl="3"/>
            <a:r>
              <a:rPr lang="en-GB" altLang="sl-SI" smtClean="0"/>
              <a:t>Fourth Outline Level</a:t>
            </a:r>
          </a:p>
          <a:p>
            <a:pPr lvl="4"/>
            <a:r>
              <a:rPr lang="en-GB" altLang="sl-SI" smtClean="0"/>
              <a:t>Fifth Outline Level</a:t>
            </a:r>
          </a:p>
          <a:p>
            <a:pPr lvl="4"/>
            <a:r>
              <a:rPr lang="en-GB" altLang="sl-SI" smtClean="0"/>
              <a:t>Sixth Outline Level</a:t>
            </a:r>
          </a:p>
          <a:p>
            <a:pPr lvl="4"/>
            <a:r>
              <a:rPr lang="en-GB" altLang="sl-SI" smtClean="0"/>
              <a:t>Seventh Outline Level</a:t>
            </a:r>
          </a:p>
          <a:p>
            <a:pPr lvl="4"/>
            <a:r>
              <a:rPr lang="en-GB" altLang="sl-SI" smtClean="0"/>
              <a:t>Eighth Outline Level</a:t>
            </a:r>
          </a:p>
          <a:p>
            <a:pPr lvl="4"/>
            <a:r>
              <a:rPr lang="en-GB" altLang="sl-SI" smtClean="0"/>
              <a:t>Ninth Outline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755650" y="5949950"/>
            <a:ext cx="6046788" cy="666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400">
                <a:solidFill>
                  <a:srgbClr val="7F7366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sl-SI"/>
              <a:t>ENERGETIKA in OKOLJE </a:t>
            </a:r>
            <a:r>
              <a:rPr lang="sl-SI" altLang="en-US"/>
              <a:t>‘</a:t>
            </a:r>
            <a:r>
              <a:rPr lang="sl-SI"/>
              <a:t>11,</a:t>
            </a:r>
          </a:p>
          <a:p>
            <a:pPr>
              <a:defRPr/>
            </a:pPr>
            <a:r>
              <a:rPr lang="sl-SI"/>
              <a:t>Brdo pri Kranju, 10. maja 2011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000875" y="855663"/>
            <a:ext cx="1203325" cy="427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000">
                <a:solidFill>
                  <a:srgbClr val="ABA5A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8F8DB40-561B-4EF7-BE85-2DC9D0A7C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FFFFFF"/>
          </a:solidFill>
          <a:latin typeface="+mj-lt"/>
          <a:ea typeface="ＭＳ Ｐゴシック" charset="0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FFFFFF"/>
          </a:solidFill>
          <a:latin typeface="Arial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FFFFFF"/>
          </a:solidFill>
          <a:latin typeface="Arial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FFFFFF"/>
          </a:solidFill>
          <a:latin typeface="Arial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FFFFFF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Arial" charset="0"/>
          <a:cs typeface="Arial Unicode M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Arial" charset="0"/>
          <a:cs typeface="Arial Unicode M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Arial" charset="0"/>
          <a:cs typeface="Arial Unicode M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charset="0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charset="0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827088" y="3573463"/>
            <a:ext cx="74898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sl-SI" altLang="sl-SI" sz="2800">
                <a:solidFill>
                  <a:schemeClr val="tx1"/>
                </a:solidFill>
              </a:rPr>
              <a:t>Net - Metering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827088" y="5013325"/>
            <a:ext cx="7489825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827088" y="2420938"/>
            <a:ext cx="748982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l-SI" altLang="sl-SI" sz="2200"/>
              <a:t>Mag. Boris Sovič</a:t>
            </a:r>
            <a:endParaRPr lang="en-US" altLang="sl-SI" sz="2200"/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827088" y="2781300"/>
            <a:ext cx="74898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sl-SI" altLang="sl-SI" sz="1600">
                <a:solidFill>
                  <a:srgbClr val="E7B012"/>
                </a:solidFill>
              </a:rPr>
              <a:t>Elektro Maribor in GIZ DEE</a:t>
            </a:r>
            <a:endParaRPr lang="en-US" altLang="sl-SI" sz="1600">
              <a:solidFill>
                <a:srgbClr val="E7B012"/>
              </a:solidFill>
            </a:endParaRPr>
          </a:p>
        </p:txBody>
      </p:sp>
      <p:pic>
        <p:nvPicPr>
          <p:cNvPr id="4102" name="Picture 7" descr="C:\Users\Tajnistvo\Documents\prosperia\Dogodki\ER15_11Feb15\01_ER15_CGP\Pasica ER15-no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765175"/>
            <a:ext cx="7691437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755650" y="5949950"/>
            <a:ext cx="604837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l-SI" altLang="sl-SI" sz="1400">
                <a:solidFill>
                  <a:srgbClr val="7F7366"/>
                </a:solidFill>
              </a:rPr>
              <a:t>Energetika in regulativa ‘15, Ljubljana,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1400">
                <a:solidFill>
                  <a:srgbClr val="7F7366"/>
                </a:solidFill>
              </a:rPr>
              <a:t>Plaza Hotel, 11. februarja 2015 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7000875" y="857250"/>
            <a:ext cx="12049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E1DF35B-BB91-4AF3-9DEF-8AC1C51BA1D4}" type="slidenum">
              <a:rPr lang="en-US" altLang="sl-SI">
                <a:solidFill>
                  <a:srgbClr val="ABA5A0"/>
                </a:solidFill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sl-SI">
              <a:solidFill>
                <a:srgbClr val="ABA5A0"/>
              </a:solidFill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827088" y="765175"/>
            <a:ext cx="87852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l-SI" altLang="sl-SI" sz="2800" b="0">
                <a:solidFill>
                  <a:srgbClr val="FFFFFF"/>
                </a:solidFill>
              </a:rPr>
              <a:t>Neuravnoteženost proizvodnje in porabe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55650" y="1558925"/>
            <a:ext cx="78105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defRPr>
            </a:lvl1pPr>
            <a:lvl2pPr marL="741363" indent="-284163"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indent="0" eaLnBrk="1" hangingPunct="1">
              <a:lnSpc>
                <a:spcPct val="90000"/>
              </a:lnSpc>
              <a:spcBef>
                <a:spcPts val="650"/>
              </a:spcBef>
              <a:defRPr/>
            </a:pPr>
            <a:r>
              <a:rPr lang="sl-SI" altLang="sl-SI" sz="2600" b="0" dirty="0" smtClean="0">
                <a:solidFill>
                  <a:srgbClr val="E7B012"/>
                </a:solidFill>
              </a:rPr>
              <a:t>Pri </a:t>
            </a:r>
            <a:r>
              <a:rPr lang="sl-SI" altLang="sl-SI" sz="2600" b="0" dirty="0" err="1" smtClean="0">
                <a:solidFill>
                  <a:srgbClr val="E7B012"/>
                </a:solidFill>
              </a:rPr>
              <a:t>net</a:t>
            </a:r>
            <a:r>
              <a:rPr lang="sl-SI" altLang="sl-SI" sz="2600" b="0" dirty="0" smtClean="0">
                <a:solidFill>
                  <a:srgbClr val="E7B012"/>
                </a:solidFill>
              </a:rPr>
              <a:t> </a:t>
            </a:r>
            <a:r>
              <a:rPr lang="sl-SI" altLang="sl-SI" sz="2600" b="0" dirty="0" err="1" smtClean="0">
                <a:solidFill>
                  <a:srgbClr val="E7B012"/>
                </a:solidFill>
              </a:rPr>
              <a:t>meteringu</a:t>
            </a:r>
            <a:r>
              <a:rPr lang="sl-SI" altLang="sl-SI" sz="2600" b="0" dirty="0" smtClean="0">
                <a:solidFill>
                  <a:srgbClr val="E7B012"/>
                </a:solidFill>
              </a:rPr>
              <a:t> z letnim poračunom bi imelo  omrežje vlogo hranilnika </a:t>
            </a:r>
            <a:r>
              <a:rPr lang="sl-SI" altLang="sl-SI" sz="2600" b="0" dirty="0" smtClean="0">
                <a:solidFill>
                  <a:srgbClr val="E7B012"/>
                </a:solidFill>
              </a:rPr>
              <a:t>proizvedene el. moči in </a:t>
            </a:r>
            <a:r>
              <a:rPr lang="sl-SI" altLang="sl-SI" sz="2600" b="0" dirty="0" smtClean="0">
                <a:solidFill>
                  <a:srgbClr val="E7B012"/>
                </a:solidFill>
              </a:rPr>
              <a:t>energije.  </a:t>
            </a:r>
            <a:endParaRPr lang="sl-SI" altLang="sl-SI" sz="2600" b="0" dirty="0" smtClean="0">
              <a:solidFill>
                <a:srgbClr val="E7B012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sl-SI" altLang="sl-SI" sz="2200" b="0" dirty="0" smtClean="0"/>
              <a:t>Proizvodnja </a:t>
            </a:r>
            <a:r>
              <a:rPr lang="sl-SI" altLang="sl-SI" sz="2200" b="0" dirty="0" smtClean="0"/>
              <a:t>električne </a:t>
            </a:r>
            <a:r>
              <a:rPr lang="sl-SI" altLang="sl-SI" sz="2200" b="0" dirty="0" smtClean="0"/>
              <a:t>energije </a:t>
            </a:r>
            <a:r>
              <a:rPr lang="sl-SI" altLang="sl-SI" sz="2200" b="0" dirty="0" smtClean="0"/>
              <a:t>ne </a:t>
            </a:r>
            <a:r>
              <a:rPr lang="sl-SI" altLang="sl-SI" sz="2200" b="0" dirty="0" smtClean="0"/>
              <a:t>sovpada </a:t>
            </a:r>
            <a:r>
              <a:rPr lang="sl-SI" altLang="sl-SI" sz="2200" b="0" dirty="0" smtClean="0"/>
              <a:t>s porabo </a:t>
            </a:r>
            <a:r>
              <a:rPr lang="sl-SI" altLang="sl-SI" sz="2200" b="0" dirty="0" smtClean="0"/>
              <a:t>v gospodinjstvih </a:t>
            </a:r>
            <a:r>
              <a:rPr lang="sl-SI" altLang="sl-SI" sz="2200" b="0" dirty="0" smtClean="0"/>
              <a:t>(2/3 porabe izven obdobja proizvodnje).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sl-SI" altLang="sl-SI" dirty="0" smtClean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sl-SI" altLang="sl-SI" dirty="0" smtClean="0"/>
          </a:p>
          <a:p>
            <a:pPr marL="0" indent="0" eaLnBrk="1" hangingPunct="1">
              <a:lnSpc>
                <a:spcPct val="90000"/>
              </a:lnSpc>
              <a:defRPr/>
            </a:pPr>
            <a:endParaRPr lang="sl-SI" altLang="sl-SI" dirty="0" smtClean="0"/>
          </a:p>
          <a:p>
            <a:pPr marL="457200" lvl="1" indent="0" eaLnBrk="1" hangingPunct="1">
              <a:lnSpc>
                <a:spcPct val="90000"/>
              </a:lnSpc>
              <a:defRPr/>
            </a:pPr>
            <a:endParaRPr lang="sl-SI" altLang="sl-SI" b="0" dirty="0" smtClean="0"/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  <a:defRPr/>
            </a:pPr>
            <a:endParaRPr lang="sl-SI" altLang="sl-SI" b="0" dirty="0" smtClean="0"/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1187450" y="4076699"/>
            <a:ext cx="2592387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defRPr>
            </a:lvl1pPr>
            <a:lvl2pPr marL="457200"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indent="0" eaLnBrk="1" hangingPunct="1">
              <a:spcBef>
                <a:spcPct val="0"/>
              </a:spcBef>
              <a:buClrTx/>
              <a:buSzTx/>
            </a:pPr>
            <a:r>
              <a:rPr lang="sl-SI" altLang="sl-SI" sz="1600" b="0" dirty="0" smtClean="0">
                <a:cs typeface="Arial" charset="0"/>
              </a:rPr>
              <a:t>Primer </a:t>
            </a:r>
            <a:r>
              <a:rPr lang="sl-SI" altLang="sl-SI" sz="1600" b="0" dirty="0">
                <a:cs typeface="Arial" charset="0"/>
              </a:rPr>
              <a:t>dnevnega diagrama gospodinjskega uporabnika </a:t>
            </a:r>
            <a:r>
              <a:rPr lang="sl-SI" altLang="sl-SI" sz="1600" b="0" dirty="0" smtClean="0">
                <a:cs typeface="Arial" charset="0"/>
              </a:rPr>
              <a:t>in proizvodnje sončne elektrarne</a:t>
            </a:r>
            <a:endParaRPr lang="sl-SI" altLang="sl-SI" dirty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endParaRPr lang="sl-SI" altLang="sl-SI" dirty="0"/>
          </a:p>
          <a:p>
            <a:pPr eaLnBrk="1" hangingPunct="1">
              <a:lnSpc>
                <a:spcPct val="90000"/>
              </a:lnSpc>
            </a:pPr>
            <a:endParaRPr lang="sl-SI" altLang="sl-SI" dirty="0"/>
          </a:p>
          <a:p>
            <a:pPr lvl="1" indent="0" eaLnBrk="1" hangingPunct="1">
              <a:lnSpc>
                <a:spcPct val="90000"/>
              </a:lnSpc>
            </a:pPr>
            <a:endParaRPr lang="sl-SI" altLang="sl-SI" b="0" dirty="0"/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endParaRPr lang="sl-SI" altLang="sl-SI" b="0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852863"/>
            <a:ext cx="5400675" cy="21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755650" y="5949950"/>
            <a:ext cx="604837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l-SI" altLang="sl-SI" sz="1400">
                <a:solidFill>
                  <a:srgbClr val="7F7366"/>
                </a:solidFill>
              </a:rPr>
              <a:t>Energetika in regulativa ‘15, Ljubljana,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1400">
                <a:solidFill>
                  <a:srgbClr val="7F7366"/>
                </a:solidFill>
              </a:rPr>
              <a:t>Plaza Hotel, 11. februarja 2015 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7000875" y="857250"/>
            <a:ext cx="12049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E1DF35B-BB91-4AF3-9DEF-8AC1C51BA1D4}" type="slidenum">
              <a:rPr lang="en-US" altLang="sl-SI">
                <a:solidFill>
                  <a:srgbClr val="ABA5A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sl-SI">
              <a:solidFill>
                <a:srgbClr val="ABA5A0"/>
              </a:solidFill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827088" y="765175"/>
            <a:ext cx="87852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l-SI" altLang="sl-SI" sz="2800" b="0">
                <a:solidFill>
                  <a:srgbClr val="FFFFFF"/>
                </a:solidFill>
              </a:rPr>
              <a:t>Neuravnoteženost proizvodnje in porabe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55650" y="1558925"/>
            <a:ext cx="78105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defRPr>
            </a:lvl1pPr>
            <a:lvl2pPr marL="741363" indent="-284163"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indent="0" eaLnBrk="1" hangingPunct="1">
              <a:lnSpc>
                <a:spcPct val="90000"/>
              </a:lnSpc>
              <a:spcBef>
                <a:spcPts val="650"/>
              </a:spcBef>
              <a:defRPr/>
            </a:pPr>
            <a:r>
              <a:rPr lang="sl-SI" altLang="sl-SI" sz="2600" b="0" dirty="0">
                <a:solidFill>
                  <a:srgbClr val="E7B012"/>
                </a:solidFill>
              </a:rPr>
              <a:t>Pri </a:t>
            </a:r>
            <a:r>
              <a:rPr lang="sl-SI" altLang="sl-SI" sz="2600" b="0" dirty="0" err="1">
                <a:solidFill>
                  <a:srgbClr val="E7B012"/>
                </a:solidFill>
              </a:rPr>
              <a:t>net</a:t>
            </a:r>
            <a:r>
              <a:rPr lang="sl-SI" altLang="sl-SI" sz="2600" b="0" dirty="0">
                <a:solidFill>
                  <a:srgbClr val="E7B012"/>
                </a:solidFill>
              </a:rPr>
              <a:t> </a:t>
            </a:r>
            <a:r>
              <a:rPr lang="sl-SI" altLang="sl-SI" sz="2600" b="0" dirty="0" err="1">
                <a:solidFill>
                  <a:srgbClr val="E7B012"/>
                </a:solidFill>
              </a:rPr>
              <a:t>meteringu</a:t>
            </a:r>
            <a:r>
              <a:rPr lang="sl-SI" altLang="sl-SI" sz="2600" b="0" dirty="0">
                <a:solidFill>
                  <a:srgbClr val="E7B012"/>
                </a:solidFill>
              </a:rPr>
              <a:t> z letnim poračunom bi imelo  omrežje vlogo hranilnika proizvedene el. moči in energije </a:t>
            </a:r>
            <a:endParaRPr lang="sl-SI" altLang="sl-SI" sz="2400" b="0" dirty="0" smtClean="0">
              <a:solidFill>
                <a:srgbClr val="B2B2B2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sl-SI" altLang="sl-SI" sz="2200" b="0" dirty="0" smtClean="0"/>
              <a:t>Koncept </a:t>
            </a:r>
            <a:r>
              <a:rPr lang="sl-SI" altLang="sl-SI" sz="2200" b="0" dirty="0" err="1"/>
              <a:t>Net</a:t>
            </a:r>
            <a:r>
              <a:rPr lang="sl-SI" altLang="sl-SI" sz="2200" b="0" dirty="0"/>
              <a:t> </a:t>
            </a:r>
            <a:r>
              <a:rPr lang="sl-SI" altLang="sl-SI" sz="2200" b="0" dirty="0" smtClean="0"/>
              <a:t>– </a:t>
            </a:r>
            <a:r>
              <a:rPr lang="sl-SI" altLang="sl-SI" sz="2200" b="0" dirty="0" err="1" smtClean="0"/>
              <a:t>Metering</a:t>
            </a:r>
            <a:r>
              <a:rPr lang="sl-SI" altLang="sl-SI" sz="2200" b="0" dirty="0" smtClean="0"/>
              <a:t> z letnim obračunom </a:t>
            </a:r>
            <a:r>
              <a:rPr lang="sl-SI" altLang="sl-SI" sz="2200" b="0" dirty="0" smtClean="0"/>
              <a:t>porabe </a:t>
            </a:r>
            <a:r>
              <a:rPr lang="sl-SI" altLang="sl-SI" sz="2200" b="0" dirty="0" smtClean="0"/>
              <a:t> ne bi stimuliral </a:t>
            </a:r>
            <a:r>
              <a:rPr lang="sl-SI" altLang="sl-SI" sz="2200" b="0" dirty="0" smtClean="0"/>
              <a:t>odjemalcev, da bi prilagajali porabo proizvodnji (samozadostnost).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sl-SI" altLang="sl-SI" dirty="0" smtClean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sl-SI" altLang="sl-SI" dirty="0" smtClean="0"/>
          </a:p>
          <a:p>
            <a:pPr marL="0" indent="0" eaLnBrk="1" hangingPunct="1">
              <a:lnSpc>
                <a:spcPct val="90000"/>
              </a:lnSpc>
              <a:defRPr/>
            </a:pPr>
            <a:endParaRPr lang="sl-SI" altLang="sl-SI" dirty="0" smtClean="0"/>
          </a:p>
          <a:p>
            <a:pPr marL="457200" lvl="1" indent="0" eaLnBrk="1" hangingPunct="1">
              <a:lnSpc>
                <a:spcPct val="90000"/>
              </a:lnSpc>
              <a:defRPr/>
            </a:pPr>
            <a:endParaRPr lang="sl-SI" altLang="sl-SI" b="0" dirty="0" smtClean="0"/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  <a:defRPr/>
            </a:pPr>
            <a:endParaRPr lang="sl-SI" altLang="sl-SI" b="0" dirty="0" smtClean="0"/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1187450" y="4076699"/>
            <a:ext cx="2592387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defRPr>
            </a:lvl1pPr>
            <a:lvl2pPr marL="457200"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indent="0" eaLnBrk="1" hangingPunct="1">
              <a:spcBef>
                <a:spcPct val="0"/>
              </a:spcBef>
              <a:buClrTx/>
              <a:buSzTx/>
            </a:pPr>
            <a:r>
              <a:rPr lang="sl-SI" altLang="sl-SI" sz="1600" b="0" dirty="0" smtClean="0">
                <a:cs typeface="Arial" charset="0"/>
              </a:rPr>
              <a:t>Primer letnega </a:t>
            </a:r>
            <a:r>
              <a:rPr lang="sl-SI" altLang="sl-SI" sz="1600" b="0" dirty="0">
                <a:cs typeface="Arial" charset="0"/>
              </a:rPr>
              <a:t>diagrama </a:t>
            </a:r>
            <a:r>
              <a:rPr lang="sl-SI" altLang="sl-SI" sz="1600" b="0" dirty="0" smtClean="0">
                <a:cs typeface="Arial" charset="0"/>
              </a:rPr>
              <a:t>gospodinjskih odjemalcev in proizvodnje sončnih elektrarn</a:t>
            </a:r>
            <a:endParaRPr lang="sl-SI" altLang="sl-SI" dirty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endParaRPr lang="sl-SI" altLang="sl-SI" dirty="0"/>
          </a:p>
          <a:p>
            <a:pPr eaLnBrk="1" hangingPunct="1">
              <a:lnSpc>
                <a:spcPct val="90000"/>
              </a:lnSpc>
            </a:pPr>
            <a:endParaRPr lang="sl-SI" altLang="sl-SI" dirty="0"/>
          </a:p>
          <a:p>
            <a:pPr lvl="1" indent="0" eaLnBrk="1" hangingPunct="1">
              <a:lnSpc>
                <a:spcPct val="90000"/>
              </a:lnSpc>
            </a:pPr>
            <a:endParaRPr lang="sl-SI" altLang="sl-SI" b="0" dirty="0"/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endParaRPr lang="sl-SI" altLang="sl-SI" b="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17032"/>
            <a:ext cx="4578350" cy="223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6630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755650" y="5949950"/>
            <a:ext cx="604837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l-SI" altLang="sl-SI" sz="1400">
                <a:solidFill>
                  <a:srgbClr val="7F7366"/>
                </a:solidFill>
              </a:rPr>
              <a:t>Energetika in regulativa ‘15, Ljubljana,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1400">
                <a:solidFill>
                  <a:srgbClr val="7F7366"/>
                </a:solidFill>
              </a:rPr>
              <a:t>Plaza Hotel, 11. februarja 2015 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7000875" y="857250"/>
            <a:ext cx="12049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7E73C4-9D4A-4BAB-B033-7E97F4FF3DD3}" type="slidenum">
              <a:rPr lang="en-US" altLang="sl-SI">
                <a:solidFill>
                  <a:srgbClr val="ABA5A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sl-SI">
              <a:solidFill>
                <a:srgbClr val="ABA5A0"/>
              </a:solidFill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827088" y="765175"/>
            <a:ext cx="60007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l-SI" altLang="sl-SI" sz="2800" b="0">
                <a:solidFill>
                  <a:srgbClr val="FFFFFF"/>
                </a:solidFill>
              </a:rPr>
              <a:t>Elektrodistribucijsko podjetje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755650" y="1628775"/>
            <a:ext cx="78136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defRPr>
            </a:lvl1pPr>
            <a:lvl2pPr marL="741363" indent="-284163"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50"/>
              </a:spcBef>
            </a:pPr>
            <a:r>
              <a:rPr lang="sl-SI" altLang="sl-SI" sz="2600" b="0">
                <a:solidFill>
                  <a:srgbClr val="E7B012"/>
                </a:solidFill>
              </a:rPr>
              <a:t>EDP zagotavlja sistemsko storitev – uporaba DEES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sl-SI" altLang="sl-SI" sz="2400" b="0">
                <a:solidFill>
                  <a:srgbClr val="B2B2B2"/>
                </a:solidFill>
              </a:rPr>
              <a:t>  </a:t>
            </a:r>
            <a:endParaRPr lang="sl-SI" altLang="sl-SI"/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endParaRPr lang="sl-SI" altLang="sl-SI" sz="2200" b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endParaRPr lang="sl-SI" altLang="sl-SI" b="0"/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endParaRPr lang="sl-SI" altLang="sl-SI" b="0"/>
          </a:p>
        </p:txBody>
      </p:sp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997200"/>
            <a:ext cx="2052637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5" name="Text Box 4"/>
          <p:cNvSpPr txBox="1">
            <a:spLocks noChangeArrowheads="1"/>
          </p:cNvSpPr>
          <p:nvPr/>
        </p:nvSpPr>
        <p:spPr bwMode="auto">
          <a:xfrm>
            <a:off x="827088" y="2133600"/>
            <a:ext cx="5616575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defRPr>
            </a:lvl1pPr>
            <a:lvl2pPr marL="741363" indent="-284163"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50"/>
              </a:spcBef>
            </a:pPr>
            <a:endParaRPr lang="sl-SI" altLang="sl-SI" sz="2400" b="0" dirty="0">
              <a:solidFill>
                <a:srgbClr val="B2B2B2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sl-SI" altLang="sl-SI" sz="2200" b="0" dirty="0" smtClean="0"/>
              <a:t>Če proizvajalec </a:t>
            </a:r>
            <a:r>
              <a:rPr lang="sl-SI" altLang="sl-SI" sz="2200" b="0" dirty="0"/>
              <a:t>ne more doseči samozadostnosti, </a:t>
            </a:r>
            <a:r>
              <a:rPr lang="sl-SI" altLang="sl-SI" sz="2200" b="0" dirty="0" smtClean="0"/>
              <a:t>uporablja </a:t>
            </a:r>
            <a:r>
              <a:rPr lang="sl-SI" altLang="sl-SI" sz="2200" b="0" dirty="0"/>
              <a:t>distribucijsko omrežje za stalno in nemoteno oskrbo v </a:t>
            </a:r>
            <a:r>
              <a:rPr lang="sl-SI" altLang="sl-SI" sz="2200" b="0" dirty="0" smtClean="0"/>
              <a:t>času, </a:t>
            </a:r>
            <a:r>
              <a:rPr lang="sl-SI" altLang="sl-SI" sz="2200" b="0" dirty="0"/>
              <a:t>ko proizvodnja ne zadošča ali ni mogoča. </a:t>
            </a:r>
            <a:endParaRPr lang="sl-SI" altLang="sl-SI" sz="2200" b="0" dirty="0" smtClean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endParaRPr lang="sl-SI" altLang="sl-SI" sz="2200" b="0" dirty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sl-SI" altLang="sl-SI" sz="2200" b="0" dirty="0"/>
              <a:t>Odjemalci električne energije  uporabljajo električno omrežje za </a:t>
            </a:r>
            <a:r>
              <a:rPr lang="sl-SI" altLang="sl-SI" sz="2200" b="0" dirty="0" smtClean="0"/>
              <a:t>zagotavljanje moči in dobavo </a:t>
            </a:r>
            <a:r>
              <a:rPr lang="sl-SI" altLang="sl-SI" sz="2200" b="0" dirty="0"/>
              <a:t>energije, za kar plačujejo omrežnino.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endParaRPr lang="sl-SI" altLang="sl-SI" sz="2200" b="0" dirty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endParaRPr lang="sl-SI" altLang="sl-SI" b="0" dirty="0"/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endParaRPr lang="sl-SI" altLang="sl-SI" b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755650" y="5949950"/>
            <a:ext cx="604837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l-SI" altLang="sl-SI" sz="1400">
                <a:solidFill>
                  <a:srgbClr val="7F7366"/>
                </a:solidFill>
              </a:rPr>
              <a:t>Energetika in regulativa ‘15, Ljubljana,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1400">
                <a:solidFill>
                  <a:srgbClr val="7F7366"/>
                </a:solidFill>
              </a:rPr>
              <a:t>Plaza Hotel, 11. februarja 2015 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7000875" y="857250"/>
            <a:ext cx="12049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CA69FF2-50E7-4929-A2E3-EAAB6A8886A0}" type="slidenum">
              <a:rPr lang="en-US" altLang="sl-SI">
                <a:solidFill>
                  <a:srgbClr val="ABA5A0"/>
                </a:solidFill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sl-SI">
              <a:solidFill>
                <a:srgbClr val="ABA5A0"/>
              </a:solidFill>
            </a:endParaRP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827088" y="765175"/>
            <a:ext cx="73787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l-SI" altLang="sl-SI" sz="2800" b="0">
                <a:solidFill>
                  <a:srgbClr val="FFFFFF"/>
                </a:solidFill>
              </a:rPr>
              <a:t>Uvedba sodobnega koncepta Net - Metering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779463" y="1557338"/>
            <a:ext cx="77771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defRPr>
            </a:lvl1pPr>
            <a:lvl2pPr marL="741363" indent="-284163"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50"/>
              </a:spcBef>
            </a:pPr>
            <a:r>
              <a:rPr lang="sl-SI" altLang="sl-SI" sz="2600" b="0">
                <a:solidFill>
                  <a:srgbClr val="E7B012"/>
                </a:solidFill>
              </a:rPr>
              <a:t>Pravična porazdelitev stroškov in kakovost oskrbe </a:t>
            </a:r>
          </a:p>
          <a:p>
            <a:pPr eaLnBrk="1" hangingPunct="1">
              <a:lnSpc>
                <a:spcPct val="90000"/>
              </a:lnSpc>
              <a:spcBef>
                <a:spcPts val="650"/>
              </a:spcBef>
            </a:pPr>
            <a:r>
              <a:rPr lang="sl-SI" altLang="sl-SI" sz="2400" b="0">
                <a:solidFill>
                  <a:srgbClr val="B2B2B2"/>
                </a:solidFill>
              </a:rPr>
              <a:t>  </a:t>
            </a:r>
            <a:endParaRPr lang="sl-SI" altLang="sl-SI" sz="2200" b="0"/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endParaRPr lang="sl-SI" altLang="sl-SI" b="0"/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endParaRPr lang="sl-SI" altLang="sl-SI" b="0"/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827088" y="1695450"/>
            <a:ext cx="7777162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defRPr>
            </a:lvl1pPr>
            <a:lvl2pPr marL="741363" indent="-284163"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50"/>
              </a:spcBef>
            </a:pPr>
            <a:endParaRPr lang="sl-SI" altLang="sl-SI" sz="2400" b="0" dirty="0">
              <a:solidFill>
                <a:srgbClr val="B2B2B2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sl-SI" altLang="sl-SI" sz="2200" b="0" dirty="0" smtClean="0"/>
              <a:t>Prihodki </a:t>
            </a:r>
            <a:r>
              <a:rPr lang="sl-SI" altLang="sl-SI" sz="2200" b="0" dirty="0"/>
              <a:t>EDP iz naslova omrežnine (uporaba omrežja) zagotavljajo zanesljivo obratovanje DEES in kakovostno oskrbo vseh odjemalcev.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endParaRPr lang="sl-SI" altLang="sl-SI" sz="2200" b="0" dirty="0" smtClean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sl-SI" altLang="sl-SI" sz="2200" b="0" dirty="0" smtClean="0"/>
              <a:t>Razpršeni </a:t>
            </a:r>
            <a:r>
              <a:rPr lang="sl-SI" altLang="sl-SI" sz="2200" b="0" dirty="0"/>
              <a:t>OVE povzročajo poslabšanje kakovosti napajanja, kar terja dodatna vlaganja (ojačitve omrežja, </a:t>
            </a:r>
            <a:r>
              <a:rPr lang="sl-SI" altLang="sl-SI" sz="2200" b="0" dirty="0" smtClean="0"/>
              <a:t>regulacije, pametna </a:t>
            </a:r>
            <a:r>
              <a:rPr lang="sl-SI" altLang="sl-SI" sz="2200" b="0" dirty="0"/>
              <a:t>omrežja).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endParaRPr lang="sl-SI" altLang="sl-SI" sz="2200" b="0" dirty="0" smtClean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sl-SI" altLang="sl-SI" sz="2200" b="0" dirty="0" smtClean="0"/>
              <a:t>Veljavni sistem </a:t>
            </a:r>
            <a:r>
              <a:rPr lang="sl-SI" altLang="sl-SI" sz="2200" b="0" dirty="0" err="1" smtClean="0"/>
              <a:t>omrežnin</a:t>
            </a:r>
            <a:r>
              <a:rPr lang="sl-SI" altLang="sl-SI" sz="2200" b="0" dirty="0" smtClean="0"/>
              <a:t> ne upošteva vplivov, ki jih povzroča dvosmeren pretok energije.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endParaRPr lang="sl-SI" altLang="sl-SI" b="0" dirty="0"/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endParaRPr lang="sl-SI" altLang="sl-SI" b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755650" y="5949950"/>
            <a:ext cx="604837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l-SI" altLang="sl-SI" sz="1400">
                <a:solidFill>
                  <a:srgbClr val="7F7366"/>
                </a:solidFill>
              </a:rPr>
              <a:t>Energetika in regulativa ‘15, Ljubljana,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1400">
                <a:solidFill>
                  <a:srgbClr val="7F7366"/>
                </a:solidFill>
              </a:rPr>
              <a:t>Plaza Hotel, 11. februarja 2015 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7000875" y="857250"/>
            <a:ext cx="12049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CA69FF2-50E7-4929-A2E3-EAAB6A8886A0}" type="slidenum">
              <a:rPr lang="en-US" altLang="sl-SI">
                <a:solidFill>
                  <a:srgbClr val="ABA5A0"/>
                </a:solidFill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sl-SI">
              <a:solidFill>
                <a:srgbClr val="ABA5A0"/>
              </a:solidFill>
            </a:endParaRP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827088" y="765175"/>
            <a:ext cx="73787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l-SI" altLang="sl-SI" sz="2800" b="0" dirty="0" smtClean="0">
                <a:solidFill>
                  <a:srgbClr val="FFFFFF"/>
                </a:solidFill>
              </a:rPr>
              <a:t>Spodbujanje razpršene proizvodnje</a:t>
            </a:r>
            <a:endParaRPr lang="sl-SI" altLang="sl-SI" sz="2800" b="0" dirty="0">
              <a:solidFill>
                <a:srgbClr val="FFFFFF"/>
              </a:solidFill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779463" y="1557338"/>
            <a:ext cx="77771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defRPr>
            </a:lvl1pPr>
            <a:lvl2pPr marL="741363" indent="-284163"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50"/>
              </a:spcBef>
            </a:pPr>
            <a:r>
              <a:rPr lang="sl-SI" altLang="sl-SI" sz="2600" b="0">
                <a:solidFill>
                  <a:srgbClr val="E7B012"/>
                </a:solidFill>
              </a:rPr>
              <a:t>Pravična porazdelitev stroškov in kakovost oskrbe </a:t>
            </a:r>
          </a:p>
          <a:p>
            <a:pPr eaLnBrk="1" hangingPunct="1">
              <a:lnSpc>
                <a:spcPct val="90000"/>
              </a:lnSpc>
              <a:spcBef>
                <a:spcPts val="650"/>
              </a:spcBef>
            </a:pPr>
            <a:r>
              <a:rPr lang="sl-SI" altLang="sl-SI" sz="2400" b="0">
                <a:solidFill>
                  <a:srgbClr val="B2B2B2"/>
                </a:solidFill>
              </a:rPr>
              <a:t>  </a:t>
            </a:r>
            <a:endParaRPr lang="sl-SI" altLang="sl-SI" sz="2200" b="0"/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endParaRPr lang="sl-SI" altLang="sl-SI" b="0"/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endParaRPr lang="sl-SI" altLang="sl-SI" b="0"/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827088" y="1695450"/>
            <a:ext cx="7777162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defRPr>
            </a:lvl1pPr>
            <a:lvl2pPr marL="741363" indent="-284163"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50"/>
              </a:spcBef>
            </a:pPr>
            <a:endParaRPr lang="sl-SI" altLang="sl-SI" sz="2400" b="0" dirty="0">
              <a:solidFill>
                <a:srgbClr val="B2B2B2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sl-SI" altLang="sl-SI" sz="2200" b="0" dirty="0" smtClean="0"/>
              <a:t>Sedanja PX3 shema omogoča korekten ločen obračun proizvedene in porabljene električne energije.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endParaRPr lang="sl-SI" altLang="sl-SI" sz="2200" b="0" dirty="0" smtClean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sl-SI" altLang="sl-SI" sz="2200" b="0" dirty="0" smtClean="0"/>
              <a:t>Dobavitelji električne energije odkupujejo proizvedeno električno energijo, distributerji pa za sistemske storitve proizvajalcem zaračunavajo omrežnino kot ostalim odjemalcem.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endParaRPr lang="sl-SI" altLang="sl-SI" sz="2200" b="0" dirty="0" smtClean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sl-SI" altLang="sl-SI" sz="2200" b="0" dirty="0" smtClean="0"/>
              <a:t>Zato je odprto vprašanje financiranja dodatnih stroškov za vključevanje razpršenih virov v omrežje. Sedaj jih namesto proizvajalcev pokrivajo vsi odjemalci.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endParaRPr lang="sl-SI" altLang="sl-SI" sz="2200" b="0" dirty="0" smtClean="0"/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endParaRPr lang="sl-SI" altLang="sl-SI" b="0" dirty="0"/>
          </a:p>
        </p:txBody>
      </p:sp>
    </p:spTree>
    <p:extLst>
      <p:ext uri="{BB962C8B-B14F-4D97-AF65-F5344CB8AC3E}">
        <p14:creationId xmlns:p14="http://schemas.microsoft.com/office/powerpoint/2010/main" val="248598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755650" y="5949950"/>
            <a:ext cx="604837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l-SI" altLang="sl-SI" sz="1400">
                <a:solidFill>
                  <a:srgbClr val="7F7366"/>
                </a:solidFill>
              </a:rPr>
              <a:t>Energetika in regulativa `15, Ljubljana,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1400">
                <a:solidFill>
                  <a:srgbClr val="7F7366"/>
                </a:solidFill>
              </a:rPr>
              <a:t>Plaza Hotel, 11. februarja 2015 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7000875" y="857250"/>
            <a:ext cx="12049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7BDBA7D-4C91-4773-822B-FEF3078E3FD0}" type="slidenum">
              <a:rPr lang="en-US" altLang="sl-SI">
                <a:solidFill>
                  <a:srgbClr val="ABA5A0"/>
                </a:solidFill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sl-SI">
              <a:solidFill>
                <a:srgbClr val="ABA5A0"/>
              </a:solidFill>
            </a:endParaRP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827088" y="765175"/>
            <a:ext cx="864076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l-SI" altLang="sl-SI" sz="2800" b="0">
                <a:solidFill>
                  <a:srgbClr val="FFFFFF"/>
                </a:solidFill>
              </a:rPr>
              <a:t>Raba električne energije v gospodinjstvih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632325" y="1628775"/>
            <a:ext cx="3725863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  <p:pic>
        <p:nvPicPr>
          <p:cNvPr id="615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2" y="1397213"/>
            <a:ext cx="5194969" cy="448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755650" y="2420938"/>
            <a:ext cx="75612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sl-SI" altLang="sl-SI" sz="3200">
                <a:solidFill>
                  <a:srgbClr val="7F7366"/>
                </a:solidFill>
              </a:rPr>
              <a:t>Hvala za pozornost!</a:t>
            </a:r>
          </a:p>
        </p:txBody>
      </p:sp>
      <p:pic>
        <p:nvPicPr>
          <p:cNvPr id="9219" name="Picture 7" descr="C:\Users\Tajnistvo\Documents\prosperia\Dogodki\ER15_11Feb15\01_ER15_CGP\Pasica ER15-no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765175"/>
            <a:ext cx="7691437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Officeova 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ova tema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00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00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ova 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ova 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ova tema">
  <a:themeElements>
    <a:clrScheme name="Officeova 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ova tema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00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00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ova 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ova 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ova tema">
  <a:themeElements>
    <a:clrScheme name="Officeova 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ova tema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00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00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ova 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ova 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</TotalTime>
  <Words>408</Words>
  <Application>Microsoft Office PowerPoint</Application>
  <PresentationFormat>Diaprojekcija na zaslonu (4:3)</PresentationFormat>
  <Paragraphs>76</Paragraphs>
  <Slides>8</Slides>
  <Notes>8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3</vt:i4>
      </vt:variant>
      <vt:variant>
        <vt:lpstr>Naslovi diapozitivov</vt:lpstr>
      </vt:variant>
      <vt:variant>
        <vt:i4>8</vt:i4>
      </vt:variant>
    </vt:vector>
  </HeadingPairs>
  <TitlesOfParts>
    <vt:vector size="16" baseType="lpstr">
      <vt:lpstr>Arial</vt:lpstr>
      <vt:lpstr>ＭＳ Ｐゴシック</vt:lpstr>
      <vt:lpstr>Arial Unicode MS</vt:lpstr>
      <vt:lpstr>Times New Roman</vt:lpstr>
      <vt:lpstr>Calibri</vt:lpstr>
      <vt:lpstr>Officeova tema</vt:lpstr>
      <vt:lpstr>1_Officeova tema</vt:lpstr>
      <vt:lpstr>2_Officeova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boris</dc:creator>
  <cp:lastModifiedBy>Sovič Boris</cp:lastModifiedBy>
  <cp:revision>75</cp:revision>
  <cp:lastPrinted>1601-01-01T00:00:00Z</cp:lastPrinted>
  <dcterms:created xsi:type="dcterms:W3CDTF">2009-09-28T19:33:28Z</dcterms:created>
  <dcterms:modified xsi:type="dcterms:W3CDTF">2015-02-09T20:39:54Z</dcterms:modified>
</cp:coreProperties>
</file>