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6.jpg" ContentType="image/jpeg"/>
  <Override PartName="/ppt/notesSlides/notesSlide5.xml" ContentType="application/vnd.openxmlformats-officedocument.presentationml.notesSlide+xml"/>
  <Override PartName="/ppt/media/image7.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8.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9.jpg" ContentType="image/jpeg"/>
  <Override PartName="/ppt/notesSlides/notesSlide12.xml" ContentType="application/vnd.openxmlformats-officedocument.presentationml.notesSlide+xml"/>
  <Override PartName="/ppt/media/image11.jpg" ContentType="image/png"/>
  <Override PartName="/ppt/media/image12.jpg" ContentType="image/jpeg"/>
  <Override PartName="/ppt/notesSlides/notesSlide13.xml" ContentType="application/vnd.openxmlformats-officedocument.presentationml.notesSlide+xml"/>
  <Override PartName="/ppt/media/image13.jpg" ContentType="image/jpeg"/>
  <Override PartName="/ppt/notesSlides/notesSlide14.xml" ContentType="application/vnd.openxmlformats-officedocument.presentationml.notesSlide+xml"/>
  <Override PartName="/ppt/media/image14.jpg" ContentType="image/jpeg"/>
  <Override PartName="/ppt/notesSlides/notesSlide15.xml" ContentType="application/vnd.openxmlformats-officedocument.presentationml.notesSlide+xml"/>
  <Override PartName="/ppt/media/image16.jpg" ContentType="image/jpeg"/>
  <Override PartName="/ppt/notesSlides/notesSlide16.xml" ContentType="application/vnd.openxmlformats-officedocument.presentationml.notesSlide+xml"/>
  <Override PartName="/ppt/media/image17.jpg" ContentType="image/jpeg"/>
  <Override PartName="/ppt/media/image18.jpg" ContentType="image/jpeg"/>
  <Override PartName="/ppt/notesSlides/notesSlide17.xml" ContentType="application/vnd.openxmlformats-officedocument.presentationml.notesSlide+xml"/>
  <Override PartName="/ppt/media/image19.jpg" ContentType="image/jpeg"/>
  <Override PartName="/ppt/notesSlides/notesSlide18.xml" ContentType="application/vnd.openxmlformats-officedocument.presentationml.notesSlide+xml"/>
  <Override PartName="/ppt/media/image20.jpg" ContentType="image/jpeg"/>
  <Override PartName="/ppt/notesSlides/notesSlide19.xml" ContentType="application/vnd.openxmlformats-officedocument.presentationml.notesSlide+xml"/>
  <Override PartName="/ppt/media/image21.jpg" ContentType="image/jpeg"/>
  <Override PartName="/ppt/notesSlides/notesSlide20.xml" ContentType="application/vnd.openxmlformats-officedocument.presentationml.notesSlide+xml"/>
  <Override PartName="/ppt/media/image22.jpg" ContentType="image/jpeg"/>
  <Override PartName="/ppt/media/image2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2" r:id="rId3"/>
    <p:sldId id="258" r:id="rId4"/>
    <p:sldId id="281" r:id="rId5"/>
    <p:sldId id="282" r:id="rId6"/>
    <p:sldId id="265" r:id="rId7"/>
    <p:sldId id="266" r:id="rId8"/>
    <p:sldId id="264" r:id="rId9"/>
    <p:sldId id="267" r:id="rId10"/>
    <p:sldId id="268" r:id="rId11"/>
    <p:sldId id="271" r:id="rId12"/>
    <p:sldId id="259" r:id="rId13"/>
    <p:sldId id="272" r:id="rId14"/>
    <p:sldId id="273" r:id="rId15"/>
    <p:sldId id="275" r:id="rId16"/>
    <p:sldId id="277" r:id="rId17"/>
    <p:sldId id="274" r:id="rId18"/>
    <p:sldId id="278" r:id="rId19"/>
    <p:sldId id="283" r:id="rId20"/>
    <p:sldId id="279" r:id="rId21"/>
    <p:sldId id="280" r:id="rId22"/>
  </p:sldIdLst>
  <p:sldSz cx="20104100" cy="12566650"/>
  <p:notesSz cx="20104100" cy="1256665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3" d="100"/>
          <a:sy n="33" d="100"/>
        </p:scale>
        <p:origin x="682"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89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9332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686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88780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338077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37198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26301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66682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714055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041516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588744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7324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51321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37541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31932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18228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966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75798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92992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10370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06601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4/4/2016</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7FC2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4/4/2016</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7FC242"/>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4/4/2016</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7FC2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4/4/2016</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4/4/2016</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09466"/>
            <a:ext cx="18035322" cy="779779"/>
          </a:xfrm>
          <a:prstGeom prst="rect">
            <a:avLst/>
          </a:prstGeom>
        </p:spPr>
        <p:txBody>
          <a:bodyPr wrap="square" lIns="0" tIns="0" rIns="0" bIns="0">
            <a:spAutoFit/>
          </a:bodyPr>
          <a:lstStyle>
            <a:lvl1pPr>
              <a:defRPr sz="5900" b="1" i="0">
                <a:solidFill>
                  <a:srgbClr val="7FC242"/>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4/4/2016</a:t>
            </a:fld>
            <a:endParaRPr lang="en-US" dirty="0"/>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hyperlink" Target="https://www.google.si/url?sa=i&amp;rct=j&amp;q=&amp;esrc=s&amp;source=images&amp;cd=&amp;cad=rja&amp;uact=8&amp;ved=0ahUKEwiAv6bVuvTLAhUFsxQKHQ_fBa0QjRwIBw&amp;url=https%3A%2F%2Fyuliduryat.wordpress.com%2F2014%2F06%2F28%2Fgenggaman-paragraf%2F20939-zakon-sud-paragraf-clanok%2F&amp;bvm=bv.118443451,d.d24&amp;psig=AFQjCNFLvafGtqkcXwFEaoKAM3lFLJNRaQ&amp;ust=1459841247827943"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11517984"/>
            <a:ext cx="20093629" cy="617771"/>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dirty="0"/>
          </a:p>
        </p:txBody>
      </p:sp>
      <p:sp>
        <p:nvSpPr>
          <p:cNvPr id="4" name="object 4"/>
          <p:cNvSpPr txBox="1"/>
          <p:nvPr/>
        </p:nvSpPr>
        <p:spPr>
          <a:xfrm>
            <a:off x="1177241" y="8462672"/>
            <a:ext cx="10980420" cy="1586865"/>
          </a:xfrm>
          <a:prstGeom prst="rect">
            <a:avLst/>
          </a:prstGeom>
        </p:spPr>
        <p:txBody>
          <a:bodyPr vert="horz" wrap="square" lIns="0" tIns="0" rIns="0" bIns="0" rtlCol="0">
            <a:spAutoFit/>
          </a:bodyPr>
          <a:lstStyle/>
          <a:p>
            <a:pPr marL="12700">
              <a:lnSpc>
                <a:spcPts val="5965"/>
              </a:lnSpc>
            </a:pPr>
            <a:r>
              <a:rPr sz="6000" b="1" spc="-5" dirty="0">
                <a:solidFill>
                  <a:srgbClr val="4D4D4D"/>
                </a:solidFill>
                <a:latin typeface="Arial"/>
                <a:cs typeface="Arial"/>
              </a:rPr>
              <a:t>2.STR</a:t>
            </a:r>
            <a:r>
              <a:rPr sz="6000" b="1" spc="-445" dirty="0">
                <a:solidFill>
                  <a:srgbClr val="4D4D4D"/>
                </a:solidFill>
                <a:latin typeface="Arial"/>
                <a:cs typeface="Arial"/>
              </a:rPr>
              <a:t>A</a:t>
            </a:r>
            <a:r>
              <a:rPr sz="6000" b="1" dirty="0">
                <a:solidFill>
                  <a:srgbClr val="4D4D4D"/>
                </a:solidFill>
                <a:latin typeface="Arial"/>
                <a:cs typeface="Arial"/>
              </a:rPr>
              <a:t>TEŠKA</a:t>
            </a:r>
            <a:r>
              <a:rPr sz="6000" b="1" spc="765" dirty="0">
                <a:solidFill>
                  <a:srgbClr val="4D4D4D"/>
                </a:solidFill>
                <a:latin typeface="Arial"/>
                <a:cs typeface="Arial"/>
              </a:rPr>
              <a:t> </a:t>
            </a:r>
            <a:r>
              <a:rPr sz="6000" b="1" spc="-5" dirty="0">
                <a:solidFill>
                  <a:srgbClr val="4D4D4D"/>
                </a:solidFill>
                <a:latin typeface="Arial"/>
                <a:cs typeface="Arial"/>
              </a:rPr>
              <a:t>KONFERENCA</a:t>
            </a:r>
            <a:endParaRPr sz="6000" dirty="0">
              <a:latin typeface="Arial"/>
              <a:cs typeface="Arial"/>
            </a:endParaRPr>
          </a:p>
          <a:p>
            <a:pPr marL="12700">
              <a:lnSpc>
                <a:spcPts val="7650"/>
              </a:lnSpc>
            </a:pPr>
            <a:r>
              <a:rPr sz="7500" dirty="0">
                <a:solidFill>
                  <a:srgbClr val="0098DD"/>
                </a:solidFill>
                <a:latin typeface="Arial Narrow"/>
                <a:cs typeface="Arial Narrow"/>
              </a:rPr>
              <a:t>ELEKTRODISTRIBUCIJE</a:t>
            </a:r>
            <a:r>
              <a:rPr sz="7500" spc="90" dirty="0">
                <a:solidFill>
                  <a:srgbClr val="0098DD"/>
                </a:solidFill>
                <a:latin typeface="Arial Narrow"/>
                <a:cs typeface="Arial Narrow"/>
              </a:rPr>
              <a:t> </a:t>
            </a:r>
            <a:r>
              <a:rPr sz="7500" spc="-5" dirty="0">
                <a:solidFill>
                  <a:srgbClr val="4D4D4D"/>
                </a:solidFill>
                <a:latin typeface="Arial Narrow"/>
                <a:cs typeface="Arial Narrow"/>
              </a:rPr>
              <a:t>2016</a:t>
            </a:r>
            <a:endParaRPr sz="7500" dirty="0">
              <a:latin typeface="Arial Narrow"/>
              <a:cs typeface="Arial Narrow"/>
            </a:endParaRPr>
          </a:p>
        </p:txBody>
      </p:sp>
      <p:sp>
        <p:nvSpPr>
          <p:cNvPr id="5" name="object 5"/>
          <p:cNvSpPr txBox="1"/>
          <p:nvPr/>
        </p:nvSpPr>
        <p:spPr>
          <a:xfrm>
            <a:off x="1177242" y="10185305"/>
            <a:ext cx="10898505" cy="445134"/>
          </a:xfrm>
          <a:prstGeom prst="rect">
            <a:avLst/>
          </a:prstGeom>
        </p:spPr>
        <p:txBody>
          <a:bodyPr vert="horz" wrap="square" lIns="0" tIns="0" rIns="0" bIns="0" rtlCol="0">
            <a:spAutoFit/>
          </a:bodyPr>
          <a:lstStyle/>
          <a:p>
            <a:pPr marL="12700">
              <a:lnSpc>
                <a:spcPts val="4145"/>
              </a:lnSpc>
            </a:pPr>
            <a:r>
              <a:rPr sz="3500" b="1" spc="-50" dirty="0">
                <a:solidFill>
                  <a:srgbClr val="4D4D4D"/>
                </a:solidFill>
                <a:latin typeface="Arial Narrow"/>
                <a:cs typeface="Arial Narrow"/>
              </a:rPr>
              <a:t>T</a:t>
            </a:r>
            <a:r>
              <a:rPr sz="3500" b="1" spc="-5" dirty="0">
                <a:solidFill>
                  <a:srgbClr val="4D4D4D"/>
                </a:solidFill>
                <a:latin typeface="Arial Narrow"/>
                <a:cs typeface="Arial Narrow"/>
              </a:rPr>
              <a:t>OREK</a:t>
            </a:r>
            <a:r>
              <a:rPr sz="3500" b="1" dirty="0">
                <a:solidFill>
                  <a:srgbClr val="4D4D4D"/>
                </a:solidFill>
                <a:latin typeface="Arial Narrow"/>
                <a:cs typeface="Arial Narrow"/>
              </a:rPr>
              <a:t>,</a:t>
            </a:r>
            <a:r>
              <a:rPr sz="3500" b="1" spc="5" dirty="0">
                <a:solidFill>
                  <a:srgbClr val="4D4D4D"/>
                </a:solidFill>
                <a:latin typeface="Arial Narrow"/>
                <a:cs typeface="Arial Narrow"/>
              </a:rPr>
              <a:t> </a:t>
            </a:r>
            <a:r>
              <a:rPr sz="3500" b="1" spc="-5" dirty="0">
                <a:solidFill>
                  <a:srgbClr val="4D4D4D"/>
                </a:solidFill>
                <a:latin typeface="Arial Narrow"/>
                <a:cs typeface="Arial Narrow"/>
              </a:rPr>
              <a:t>5</a:t>
            </a:r>
            <a:r>
              <a:rPr sz="3500" b="1" dirty="0">
                <a:solidFill>
                  <a:srgbClr val="4D4D4D"/>
                </a:solidFill>
                <a:latin typeface="Arial Narrow"/>
                <a:cs typeface="Arial Narrow"/>
              </a:rPr>
              <a:t>.</a:t>
            </a:r>
            <a:r>
              <a:rPr sz="3500" b="1" spc="-105" dirty="0">
                <a:solidFill>
                  <a:srgbClr val="4D4D4D"/>
                </a:solidFill>
                <a:latin typeface="Arial Narrow"/>
                <a:cs typeface="Arial Narrow"/>
              </a:rPr>
              <a:t> </a:t>
            </a:r>
            <a:r>
              <a:rPr sz="3500" b="1" dirty="0">
                <a:solidFill>
                  <a:srgbClr val="4D4D4D"/>
                </a:solidFill>
                <a:latin typeface="Arial Narrow"/>
                <a:cs typeface="Arial Narrow"/>
              </a:rPr>
              <a:t>APRIL</a:t>
            </a:r>
            <a:r>
              <a:rPr sz="3500" b="1" spc="-50" dirty="0">
                <a:solidFill>
                  <a:srgbClr val="4D4D4D"/>
                </a:solidFill>
                <a:latin typeface="Arial Narrow"/>
                <a:cs typeface="Arial Narrow"/>
              </a:rPr>
              <a:t> </a:t>
            </a:r>
            <a:r>
              <a:rPr sz="3500" b="1" spc="-5" dirty="0">
                <a:solidFill>
                  <a:srgbClr val="4D4D4D"/>
                </a:solidFill>
                <a:latin typeface="Arial Narrow"/>
                <a:cs typeface="Arial Narrow"/>
              </a:rPr>
              <a:t>201</a:t>
            </a:r>
            <a:r>
              <a:rPr sz="3500" b="1" dirty="0">
                <a:solidFill>
                  <a:srgbClr val="4D4D4D"/>
                </a:solidFill>
                <a:latin typeface="Arial Narrow"/>
                <a:cs typeface="Arial Narrow"/>
              </a:rPr>
              <a:t>6</a:t>
            </a:r>
            <a:r>
              <a:rPr sz="3500" b="1" spc="-5" dirty="0">
                <a:solidFill>
                  <a:srgbClr val="4D4D4D"/>
                </a:solidFill>
                <a:latin typeface="Arial Narrow"/>
                <a:cs typeface="Arial Narrow"/>
              </a:rPr>
              <a:t> </a:t>
            </a:r>
            <a:r>
              <a:rPr sz="3200" dirty="0">
                <a:solidFill>
                  <a:srgbClr val="4D4D4D"/>
                </a:solidFill>
                <a:latin typeface="Arial Narrow"/>
                <a:cs typeface="Arial Narrow"/>
              </a:rPr>
              <a:t>– KONGRESNI</a:t>
            </a:r>
            <a:r>
              <a:rPr sz="3200" spc="-5" dirty="0">
                <a:solidFill>
                  <a:srgbClr val="4D4D4D"/>
                </a:solidFill>
                <a:latin typeface="Arial Narrow"/>
                <a:cs typeface="Arial Narrow"/>
              </a:rPr>
              <a:t> </a:t>
            </a:r>
            <a:r>
              <a:rPr sz="3200" dirty="0">
                <a:solidFill>
                  <a:srgbClr val="4D4D4D"/>
                </a:solidFill>
                <a:latin typeface="Arial Narrow"/>
                <a:cs typeface="Arial Narrow"/>
              </a:rPr>
              <a:t>CENTER</a:t>
            </a:r>
            <a:r>
              <a:rPr sz="3200" spc="-5" dirty="0">
                <a:solidFill>
                  <a:srgbClr val="4D4D4D"/>
                </a:solidFill>
                <a:latin typeface="Arial Narrow"/>
                <a:cs typeface="Arial Narrow"/>
              </a:rPr>
              <a:t> </a:t>
            </a:r>
            <a:r>
              <a:rPr sz="3200" dirty="0">
                <a:solidFill>
                  <a:srgbClr val="4D4D4D"/>
                </a:solidFill>
                <a:latin typeface="Arial Narrow"/>
                <a:cs typeface="Arial Narrow"/>
              </a:rPr>
              <a:t>BRDO PRI KRANJU</a:t>
            </a:r>
            <a:endParaRPr sz="3200" dirty="0">
              <a:latin typeface="Arial Narrow"/>
              <a:cs typeface="Arial Narrow"/>
            </a:endParaRPr>
          </a:p>
        </p:txBody>
      </p:sp>
      <p:sp>
        <p:nvSpPr>
          <p:cNvPr id="6" name="object 6"/>
          <p:cNvSpPr/>
          <p:nvPr/>
        </p:nvSpPr>
        <p:spPr>
          <a:xfrm>
            <a:off x="8482390" y="4909798"/>
            <a:ext cx="3798460" cy="2745466"/>
          </a:xfrm>
          <a:prstGeom prst="rect">
            <a:avLst/>
          </a:prstGeom>
          <a:blipFill>
            <a:blip r:embed="rId5"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986030" y="4225925"/>
            <a:ext cx="17475862" cy="8533105"/>
          </a:xfrm>
          <a:prstGeom prst="rect">
            <a:avLst/>
          </a:prstGeom>
        </p:spPr>
        <p:txBody>
          <a:bodyPr vert="horz" wrap="square" lIns="0" tIns="0" rIns="0" bIns="0" rtlCol="0">
            <a:spAutoFit/>
          </a:bodyPr>
          <a:lstStyle/>
          <a:p>
            <a:pPr marL="332105" indent="-319405">
              <a:lnSpc>
                <a:spcPct val="100000"/>
              </a:lnSpc>
              <a:buClr>
                <a:srgbClr val="0098DD"/>
              </a:buClr>
              <a:buFont typeface="Arial"/>
              <a:buChar char="-"/>
              <a:tabLst>
                <a:tab pos="332740" algn="l"/>
              </a:tabLst>
            </a:pPr>
            <a:endParaRPr lang="sl-SI" sz="4100" spc="-5" dirty="0" smtClean="0">
              <a:solidFill>
                <a:srgbClr val="6D6E71"/>
              </a:solidFill>
              <a:latin typeface="Arial"/>
              <a:cs typeface="Arial"/>
            </a:endParaRPr>
          </a:p>
          <a:p>
            <a:r>
              <a:rPr lang="sl-SI" sz="4400" b="0" u="none" strike="noStrike" baseline="0" dirty="0" smtClean="0">
                <a:solidFill>
                  <a:srgbClr val="231F20"/>
                </a:solidFill>
                <a:latin typeface="TimesNewRomanPS-ItalicMT"/>
              </a:rPr>
              <a:t>Da lahko pride do priposestvovanja, mora biti posestnik v dobri</a:t>
            </a:r>
          </a:p>
          <a:p>
            <a:r>
              <a:rPr lang="sl-SI" sz="4400" b="0" u="none" strike="noStrike" baseline="0" dirty="0" smtClean="0">
                <a:solidFill>
                  <a:srgbClr val="231F20"/>
                </a:solidFill>
                <a:latin typeface="TimesNewRomanPS-ItalicMT"/>
              </a:rPr>
              <a:t>veri; kar pa ni, če je vedel ali bi lahko vedel, da ni upravičen</a:t>
            </a:r>
          </a:p>
          <a:p>
            <a:r>
              <a:rPr lang="sl-SI" sz="4400" b="0" u="none" strike="noStrike" baseline="0" dirty="0" smtClean="0">
                <a:solidFill>
                  <a:srgbClr val="231F20"/>
                </a:solidFill>
                <a:latin typeface="TimesNewRomanPS-ItalicMT"/>
              </a:rPr>
              <a:t>do posesti.</a:t>
            </a:r>
          </a:p>
          <a:p>
            <a:endParaRPr lang="sl-SI" sz="4400" dirty="0">
              <a:solidFill>
                <a:srgbClr val="231F20"/>
              </a:solidFill>
              <a:latin typeface="TimesNewRomanPSMT"/>
            </a:endParaRPr>
          </a:p>
          <a:p>
            <a:r>
              <a:rPr lang="sl-SI" sz="4400" dirty="0" smtClean="0">
                <a:solidFill>
                  <a:srgbClr val="231F20"/>
                </a:solidFill>
                <a:latin typeface="TimesNewRomanPS-ItalicMT"/>
              </a:rPr>
              <a:t>T</a:t>
            </a:r>
            <a:r>
              <a:rPr lang="sl-SI" sz="4400" b="0" u="none" strike="noStrike" baseline="0" dirty="0" smtClean="0">
                <a:solidFill>
                  <a:srgbClr val="231F20"/>
                </a:solidFill>
                <a:latin typeface="TimesNewRomanPS-ItalicMT"/>
              </a:rPr>
              <a:t>at – je sicer lastniški posestnik ukradene stvari (vede se kot njen</a:t>
            </a:r>
          </a:p>
          <a:p>
            <a:r>
              <a:rPr lang="sl-SI" sz="4400" b="0" u="none" strike="noStrike" baseline="0" dirty="0" smtClean="0">
                <a:solidFill>
                  <a:srgbClr val="231F20"/>
                </a:solidFill>
                <a:latin typeface="TimesNewRomanPS-ItalicMT"/>
              </a:rPr>
              <a:t>lastnik), ni pa dobroveren, ker ve in mora vedeti, da ni upravičen</a:t>
            </a:r>
          </a:p>
          <a:p>
            <a:r>
              <a:rPr lang="sl-SI" sz="4400" b="0" u="none" strike="noStrike" baseline="0" dirty="0" smtClean="0">
                <a:solidFill>
                  <a:srgbClr val="231F20"/>
                </a:solidFill>
                <a:latin typeface="TimesNewRomanPS-ItalicMT"/>
              </a:rPr>
              <a:t>do posesti.</a:t>
            </a:r>
            <a:endParaRPr lang="sl-SI" sz="4100" dirty="0">
              <a:latin typeface="Arial"/>
              <a:cs typeface="Arial"/>
            </a:endParaRPr>
          </a:p>
          <a:p>
            <a:pPr marL="12700">
              <a:lnSpc>
                <a:spcPct val="100000"/>
              </a:lnSpc>
              <a:spcBef>
                <a:spcPts val="3325"/>
              </a:spcBef>
              <a:buClr>
                <a:srgbClr val="0098DD"/>
              </a:buClr>
              <a:tabLst>
                <a:tab pos="332740" algn="l"/>
              </a:tabLst>
            </a:pPr>
            <a:endParaRPr lang="sl-SI" sz="4100" dirty="0" smtClean="0">
              <a:latin typeface="Arial"/>
              <a:cs typeface="Arial"/>
            </a:endParaRPr>
          </a:p>
          <a:p>
            <a:pPr marL="12700">
              <a:lnSpc>
                <a:spcPct val="100000"/>
              </a:lnSpc>
              <a:spcBef>
                <a:spcPts val="3325"/>
              </a:spcBef>
              <a:buClr>
                <a:srgbClr val="0098DD"/>
              </a:buClr>
              <a:tabLst>
                <a:tab pos="332740" algn="l"/>
              </a:tabLst>
            </a:pPr>
            <a:endParaRPr lang="sl-SI" sz="4100" dirty="0">
              <a:latin typeface="Arial"/>
              <a:cs typeface="Arial"/>
            </a:endParaRPr>
          </a:p>
          <a:p>
            <a:pPr marL="12700">
              <a:lnSpc>
                <a:spcPct val="100000"/>
              </a:lnSpc>
              <a:spcBef>
                <a:spcPts val="3325"/>
              </a:spcBef>
              <a:buClr>
                <a:srgbClr val="0098DD"/>
              </a:buClr>
              <a:tabLst>
                <a:tab pos="332740" algn="l"/>
              </a:tabLst>
            </a:pPr>
            <a:endParaRPr sz="4100" dirty="0">
              <a:latin typeface="Arial"/>
              <a:cs typeface="Arial"/>
            </a:endParaRPr>
          </a:p>
        </p:txBody>
      </p:sp>
      <p:sp>
        <p:nvSpPr>
          <p:cNvPr id="5" name="object 5"/>
          <p:cNvSpPr txBox="1">
            <a:spLocks noGrp="1"/>
          </p:cNvSpPr>
          <p:nvPr>
            <p:ph type="title"/>
          </p:nvPr>
        </p:nvSpPr>
        <p:spPr>
          <a:xfrm>
            <a:off x="1034388" y="2909466"/>
            <a:ext cx="18035322" cy="907941"/>
          </a:xfrm>
        </p:spPr>
        <p:txBody>
          <a:bodyPr/>
          <a:lstStyle/>
          <a:p>
            <a:r>
              <a:rPr lang="sl-SI" dirty="0"/>
              <a:t>Dobrovernost posestnika</a:t>
            </a:r>
          </a:p>
        </p:txBody>
      </p:sp>
      <p:sp>
        <p:nvSpPr>
          <p:cNvPr id="8" name="Označba mesta besedila 7"/>
          <p:cNvSpPr>
            <a:spLocks noGrp="1"/>
          </p:cNvSpPr>
          <p:nvPr>
            <p:ph type="body" idx="1"/>
          </p:nvPr>
        </p:nvSpPr>
        <p:spPr>
          <a:xfrm>
            <a:off x="986030" y="4432411"/>
            <a:ext cx="18035322" cy="276999"/>
          </a:xfrm>
        </p:spPr>
        <p:txBody>
          <a:bodyPr/>
          <a:lstStyle/>
          <a:p>
            <a:pPr marL="342900" indent="-342900">
              <a:buFont typeface="+mj-lt"/>
              <a:buAutoNum type="arabicPeriod"/>
            </a:pPr>
            <a:endParaRPr lang="sl-SI"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005470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016315" y="4590031"/>
            <a:ext cx="17475862" cy="9948877"/>
          </a:xfrm>
          <a:prstGeom prst="rect">
            <a:avLst/>
          </a:prstGeom>
        </p:spPr>
        <p:txBody>
          <a:bodyPr vert="horz" wrap="square" lIns="0" tIns="0" rIns="0" bIns="0" rtlCol="0">
            <a:spAutoFit/>
          </a:bodyPr>
          <a:lstStyle/>
          <a:p>
            <a:r>
              <a:rPr lang="sl-SI" sz="4000" b="0" u="none" strike="noStrike" baseline="0" dirty="0" smtClean="0">
                <a:solidFill>
                  <a:srgbClr val="231F20"/>
                </a:solidFill>
                <a:latin typeface="TimesNewRomanPS-ItalicMT"/>
              </a:rPr>
              <a:t>Posestnik mora biti ves čas trajanja priposestvovalne dobe v </a:t>
            </a:r>
          </a:p>
          <a:p>
            <a:r>
              <a:rPr lang="sl-SI" sz="4000" b="0" u="none" strike="noStrike" baseline="0" dirty="0" smtClean="0">
                <a:solidFill>
                  <a:srgbClr val="231F20"/>
                </a:solidFill>
                <a:latin typeface="TimesNewRomanPS-ItalicMT"/>
              </a:rPr>
              <a:t>dobri veri. V priposestvovalno dobo se všteva čas, ko so </a:t>
            </a:r>
          </a:p>
          <a:p>
            <a:r>
              <a:rPr lang="sl-SI" sz="4000" b="0" u="none" strike="noStrike" baseline="0" dirty="0" smtClean="0">
                <a:solidFill>
                  <a:srgbClr val="231F20"/>
                </a:solidFill>
                <a:latin typeface="TimesNewRomanPS-ItalicMT"/>
              </a:rPr>
              <a:t>posestni </a:t>
            </a:r>
            <a:r>
              <a:rPr lang="pl-PL" sz="4000" b="0" u="none" strike="noStrike" baseline="0" dirty="0" smtClean="0">
                <a:solidFill>
                  <a:srgbClr val="231F20"/>
                </a:solidFill>
                <a:latin typeface="TimesNewRomanPS-ItalicMT"/>
              </a:rPr>
              <a:t>predniki trenutnega dobrovernega lastniškega posestnika </a:t>
            </a:r>
            <a:r>
              <a:rPr lang="sl-SI" sz="4000" b="0" u="none" strike="noStrike" baseline="0" dirty="0" smtClean="0">
                <a:solidFill>
                  <a:srgbClr val="231F20"/>
                </a:solidFill>
                <a:latin typeface="TimesNewRomanPS-ItalicMT"/>
              </a:rPr>
              <a:t>imeli stvar v posesti kot </a:t>
            </a:r>
            <a:r>
              <a:rPr lang="sl-SI" sz="4000" b="1" u="none" strike="noStrike" baseline="0" dirty="0" smtClean="0">
                <a:solidFill>
                  <a:srgbClr val="231F20"/>
                </a:solidFill>
                <a:latin typeface="TimesNewRomanPS-ItalicMT"/>
              </a:rPr>
              <a:t>dobroverni lastniški posestniki</a:t>
            </a:r>
            <a:r>
              <a:rPr lang="sl-SI" sz="4000" b="0" u="none" strike="noStrike" baseline="0" dirty="0" smtClean="0">
                <a:solidFill>
                  <a:srgbClr val="231F20"/>
                </a:solidFill>
                <a:latin typeface="TimesNewRomanPS-ItalicMT"/>
              </a:rPr>
              <a:t>. V tem primeru je priposestvovalna doba </a:t>
            </a:r>
            <a:r>
              <a:rPr lang="sl-SI" sz="4000" b="1" u="none" strike="noStrike" baseline="0" dirty="0" smtClean="0">
                <a:solidFill>
                  <a:srgbClr val="231F20"/>
                </a:solidFill>
                <a:latin typeface="TimesNewRomanPS-ItalicMT"/>
              </a:rPr>
              <a:t>10 let</a:t>
            </a:r>
            <a:r>
              <a:rPr lang="sl-SI" sz="4000" b="0" u="none" strike="noStrike" baseline="0" dirty="0" smtClean="0">
                <a:solidFill>
                  <a:srgbClr val="231F20"/>
                </a:solidFill>
                <a:latin typeface="TimesNewRomanPS-ItalicMT"/>
              </a:rPr>
              <a:t>.</a:t>
            </a:r>
          </a:p>
          <a:p>
            <a:endParaRPr lang="sl-SI" sz="4000" dirty="0">
              <a:solidFill>
                <a:srgbClr val="231F20"/>
              </a:solidFill>
              <a:latin typeface="TimesNewRomanPS-ItalicMT"/>
            </a:endParaRPr>
          </a:p>
          <a:p>
            <a:r>
              <a:rPr lang="sl-SI" sz="4000" b="0" u="none" strike="noStrike" baseline="0" dirty="0" smtClean="0">
                <a:solidFill>
                  <a:srgbClr val="231F20"/>
                </a:solidFill>
                <a:latin typeface="TimesNewRomanPS-ItalicMT"/>
              </a:rPr>
              <a:t>Če je lastnik gospodujoče stvari </a:t>
            </a:r>
            <a:r>
              <a:rPr lang="sl-SI" sz="4000" b="1" u="none" strike="noStrike" baseline="0" dirty="0" smtClean="0">
                <a:solidFill>
                  <a:srgbClr val="231F20"/>
                </a:solidFill>
                <a:latin typeface="TimesNewRomanPS-ItalicMT"/>
              </a:rPr>
              <a:t>nedobroveren</a:t>
            </a:r>
            <a:r>
              <a:rPr lang="sl-SI" sz="4000" b="0" u="none" strike="noStrike" baseline="0" dirty="0" smtClean="0">
                <a:solidFill>
                  <a:srgbClr val="231F20"/>
                </a:solidFill>
                <a:latin typeface="TimesNewRomanPS-ItalicMT"/>
              </a:rPr>
              <a:t>, lastnik služeče</a:t>
            </a:r>
          </a:p>
          <a:p>
            <a:r>
              <a:rPr lang="sl-SI" sz="4000" b="0" u="none" strike="noStrike" baseline="0" dirty="0" smtClean="0">
                <a:solidFill>
                  <a:srgbClr val="231F20"/>
                </a:solidFill>
                <a:latin typeface="TimesNewRomanPS-ItalicMT"/>
              </a:rPr>
              <a:t>stvari pa izvrševanju služnosti ne nasprotuje, se služnost priposestvuje v</a:t>
            </a:r>
          </a:p>
          <a:p>
            <a:r>
              <a:rPr lang="sl-SI" sz="4000" b="1" u="none" strike="noStrike" baseline="0" dirty="0" smtClean="0">
                <a:solidFill>
                  <a:srgbClr val="231F20"/>
                </a:solidFill>
                <a:latin typeface="TimesNewRomanPS-ItalicMT"/>
              </a:rPr>
              <a:t>20 letih. </a:t>
            </a:r>
            <a:r>
              <a:rPr lang="sl-SI" sz="4000" b="0" u="none" strike="noStrike" baseline="0" dirty="0" smtClean="0">
                <a:solidFill>
                  <a:srgbClr val="231F20"/>
                </a:solidFill>
                <a:latin typeface="TimesNewRomanPS-ItalicMT"/>
              </a:rPr>
              <a:t>Če lastnik služeče stvari nasprotuje, priposestvovanje</a:t>
            </a:r>
          </a:p>
          <a:p>
            <a:r>
              <a:rPr lang="sl-SI" sz="4000" b="0" u="none" strike="noStrike" baseline="0" dirty="0" smtClean="0">
                <a:solidFill>
                  <a:srgbClr val="231F20"/>
                </a:solidFill>
                <a:latin typeface="TimesNewRomanPS-ItalicMT"/>
              </a:rPr>
              <a:t>ni mogoče.</a:t>
            </a:r>
          </a:p>
          <a:p>
            <a:endParaRPr lang="sl-SI" sz="4100" dirty="0" smtClean="0">
              <a:latin typeface="Arial"/>
              <a:cs typeface="Arial"/>
            </a:endParaRPr>
          </a:p>
          <a:p>
            <a:pPr marL="12700">
              <a:lnSpc>
                <a:spcPct val="100000"/>
              </a:lnSpc>
              <a:spcBef>
                <a:spcPts val="3325"/>
              </a:spcBef>
              <a:buClr>
                <a:srgbClr val="0098DD"/>
              </a:buClr>
              <a:tabLst>
                <a:tab pos="332740" algn="l"/>
              </a:tabLst>
            </a:pPr>
            <a:endParaRPr lang="sl-SI" sz="4100" dirty="0" smtClean="0">
              <a:latin typeface="Arial"/>
              <a:cs typeface="Arial"/>
            </a:endParaRPr>
          </a:p>
          <a:p>
            <a:pPr marL="12700">
              <a:lnSpc>
                <a:spcPct val="100000"/>
              </a:lnSpc>
              <a:spcBef>
                <a:spcPts val="3325"/>
              </a:spcBef>
              <a:buClr>
                <a:srgbClr val="0098DD"/>
              </a:buClr>
              <a:tabLst>
                <a:tab pos="332740" algn="l"/>
              </a:tabLst>
            </a:pPr>
            <a:endParaRPr lang="sl-SI" sz="4100" dirty="0">
              <a:latin typeface="Arial"/>
              <a:cs typeface="Arial"/>
            </a:endParaRPr>
          </a:p>
          <a:p>
            <a:pPr marL="12700">
              <a:lnSpc>
                <a:spcPct val="100000"/>
              </a:lnSpc>
              <a:spcBef>
                <a:spcPts val="3325"/>
              </a:spcBef>
              <a:buClr>
                <a:srgbClr val="0098DD"/>
              </a:buClr>
              <a:tabLst>
                <a:tab pos="332740" algn="l"/>
              </a:tabLst>
            </a:pPr>
            <a:endParaRPr sz="4100" dirty="0">
              <a:latin typeface="Arial"/>
              <a:cs typeface="Arial"/>
            </a:endParaRPr>
          </a:p>
        </p:txBody>
      </p:sp>
      <p:sp>
        <p:nvSpPr>
          <p:cNvPr id="5" name="object 5"/>
          <p:cNvSpPr txBox="1">
            <a:spLocks noGrp="1"/>
          </p:cNvSpPr>
          <p:nvPr>
            <p:ph type="title"/>
          </p:nvPr>
        </p:nvSpPr>
        <p:spPr>
          <a:xfrm>
            <a:off x="1034388" y="2909466"/>
            <a:ext cx="18035322" cy="907941"/>
          </a:xfrm>
        </p:spPr>
        <p:txBody>
          <a:bodyPr/>
          <a:lstStyle/>
          <a:p>
            <a:r>
              <a:rPr lang="sl-SI" dirty="0" smtClean="0"/>
              <a:t>Priposestvovalna doba</a:t>
            </a:r>
            <a:endParaRPr lang="sl-SI" dirty="0"/>
          </a:p>
        </p:txBody>
      </p:sp>
      <p:sp>
        <p:nvSpPr>
          <p:cNvPr id="8" name="Označba mesta besedila 7"/>
          <p:cNvSpPr>
            <a:spLocks noGrp="1"/>
          </p:cNvSpPr>
          <p:nvPr>
            <p:ph type="body" idx="1"/>
          </p:nvPr>
        </p:nvSpPr>
        <p:spPr>
          <a:xfrm>
            <a:off x="474928" y="4754162"/>
            <a:ext cx="18035322" cy="3323987"/>
          </a:xfrm>
        </p:spPr>
        <p:txBody>
          <a:bodyPr/>
          <a:lstStyle/>
          <a:p>
            <a:pPr marL="342900" indent="-342900">
              <a:buFont typeface="+mj-lt"/>
              <a:buAutoNum type="arabicPeriod"/>
            </a:pPr>
            <a:endParaRPr lang="sl-SI" dirty="0" smtClean="0"/>
          </a:p>
          <a:p>
            <a:pPr marL="342900" indent="-342900">
              <a:buFont typeface="+mj-lt"/>
              <a:buAutoNum type="arabicPeriod"/>
            </a:pPr>
            <a:endParaRPr lang="sl-SI" dirty="0" smtClean="0"/>
          </a:p>
          <a:p>
            <a:pPr marL="342900" indent="-342900">
              <a:buFont typeface="+mj-lt"/>
              <a:buAutoNum type="arabicPeriod"/>
            </a:pPr>
            <a:endParaRPr lang="sl-SI" dirty="0"/>
          </a:p>
          <a:p>
            <a:pPr marL="342900" indent="-342900">
              <a:buFont typeface="+mj-lt"/>
              <a:buAutoNum type="arabicPeriod"/>
            </a:pPr>
            <a:endParaRPr lang="sl-SI" dirty="0" smtClean="0"/>
          </a:p>
          <a:p>
            <a:pPr marL="342900" indent="-342900">
              <a:buFont typeface="+mj-lt"/>
              <a:buAutoNum type="arabicPeriod"/>
            </a:pPr>
            <a:endParaRPr lang="sl-SI" dirty="0"/>
          </a:p>
          <a:p>
            <a:pPr marL="342900" indent="-342900">
              <a:buFont typeface="+mj-lt"/>
              <a:buAutoNum type="arabicPeriod"/>
            </a:pPr>
            <a:endParaRPr lang="sl-SI" dirty="0" smtClean="0"/>
          </a:p>
          <a:p>
            <a:pPr marL="342900" indent="-342900">
              <a:buFont typeface="+mj-lt"/>
              <a:buAutoNum type="arabicPeriod"/>
            </a:pPr>
            <a:endParaRPr lang="sl-SI" dirty="0"/>
          </a:p>
          <a:p>
            <a:pPr marL="342900" indent="-342900">
              <a:buFont typeface="+mj-lt"/>
              <a:buAutoNum type="arabicPeriod"/>
            </a:pPr>
            <a:endParaRPr lang="sl-SI" dirty="0" smtClean="0"/>
          </a:p>
          <a:p>
            <a:pPr marL="342900" indent="-342900">
              <a:buFont typeface="+mj-lt"/>
              <a:buAutoNum type="arabicPeriod"/>
            </a:pPr>
            <a:endParaRPr lang="sl-SI" dirty="0" smtClean="0"/>
          </a:p>
          <a:p>
            <a:pPr marL="342900" indent="-342900">
              <a:buFont typeface="+mj-lt"/>
              <a:buAutoNum type="arabicPeriod"/>
            </a:pPr>
            <a:endParaRPr lang="sl-SI" dirty="0"/>
          </a:p>
          <a:p>
            <a:pPr marL="342900" indent="-342900">
              <a:buFont typeface="+mj-lt"/>
              <a:buAutoNum type="arabicPeriod"/>
            </a:pPr>
            <a:endParaRPr lang="sl-SI" dirty="0" smtClean="0"/>
          </a:p>
          <a:p>
            <a:pPr marL="342900" indent="-342900">
              <a:buFont typeface="+mj-lt"/>
              <a:buAutoNum type="arabicPeriod"/>
            </a:pPr>
            <a:endParaRPr lang="sl-SI"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6050" y="1432862"/>
            <a:ext cx="2550770" cy="3973162"/>
          </a:xfrm>
          <a:prstGeom prst="rect">
            <a:avLst/>
          </a:prstGeom>
        </p:spPr>
      </p:pic>
    </p:spTree>
    <p:extLst>
      <p:ext uri="{BB962C8B-B14F-4D97-AF65-F5344CB8AC3E}">
        <p14:creationId xmlns:p14="http://schemas.microsoft.com/office/powerpoint/2010/main" val="2439073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034388" y="2909466"/>
            <a:ext cx="11151262" cy="12341327"/>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Ureditev področja pred EZ-1</a:t>
            </a:r>
          </a:p>
          <a:p>
            <a:pPr marL="12700" marR="5080">
              <a:lnSpc>
                <a:spcPct val="100600"/>
              </a:lnSpc>
            </a:pPr>
            <a:endParaRPr lang="sl-SI" sz="5900" b="1" dirty="0">
              <a:solidFill>
                <a:srgbClr val="7FC242"/>
              </a:solidFill>
              <a:latin typeface="Arial"/>
              <a:cs typeface="Arial"/>
            </a:endParaRPr>
          </a:p>
          <a:p>
            <a:pPr marL="584200" marR="5080" indent="-571500">
              <a:lnSpc>
                <a:spcPct val="100600"/>
              </a:lnSpc>
              <a:buFontTx/>
              <a:buChar char="-"/>
            </a:pPr>
            <a:r>
              <a:rPr lang="sl-SI" sz="4400" b="1" dirty="0" smtClean="0">
                <a:latin typeface="Arial"/>
                <a:cs typeface="Arial"/>
              </a:rPr>
              <a:t>ni bilo konkretnih določb v starem EZ</a:t>
            </a:r>
          </a:p>
          <a:p>
            <a:pPr marL="584200" marR="5080" indent="-571500">
              <a:lnSpc>
                <a:spcPct val="100600"/>
              </a:lnSpc>
              <a:buFontTx/>
              <a:buChar char="-"/>
            </a:pPr>
            <a:r>
              <a:rPr lang="sl-SI" sz="4400" b="1" dirty="0" smtClean="0">
                <a:latin typeface="Arial"/>
                <a:cs typeface="Arial"/>
              </a:rPr>
              <a:t>podlaga so bili stari zakoni ZTLR in SPZ</a:t>
            </a:r>
          </a:p>
          <a:p>
            <a:pPr marL="584200" marR="5080" indent="-571500">
              <a:lnSpc>
                <a:spcPct val="100600"/>
              </a:lnSpc>
              <a:buFontTx/>
              <a:buChar char="-"/>
            </a:pPr>
            <a:r>
              <a:rPr lang="sl-SI" sz="4400" b="1" dirty="0">
                <a:latin typeface="Arial"/>
                <a:cs typeface="Arial"/>
              </a:rPr>
              <a:t>i</a:t>
            </a:r>
            <a:r>
              <a:rPr lang="sl-SI" sz="4400" b="1" dirty="0" smtClean="0">
                <a:latin typeface="Arial"/>
                <a:cs typeface="Arial"/>
              </a:rPr>
              <a:t>zvajalci GJS so težko dokazovali izpolnjevanje pogojev za priposestvovanje služnosti pred sodišči</a:t>
            </a:r>
          </a:p>
          <a:p>
            <a:pPr marL="584200" marR="5080" indent="-571500">
              <a:lnSpc>
                <a:spcPct val="100600"/>
              </a:lnSpc>
              <a:buFontTx/>
              <a:buChar char="-"/>
            </a:pPr>
            <a:r>
              <a:rPr lang="sl-SI" sz="4400" b="1" dirty="0">
                <a:latin typeface="Arial"/>
                <a:cs typeface="Arial"/>
              </a:rPr>
              <a:t>v</a:t>
            </a:r>
            <a:r>
              <a:rPr lang="sl-SI" sz="4400" b="1" dirty="0" smtClean="0">
                <a:latin typeface="Arial"/>
                <a:cs typeface="Arial"/>
              </a:rPr>
              <a:t>zpostavljala se je različna sodna praksa</a:t>
            </a:r>
          </a:p>
          <a:p>
            <a:pPr marL="584200" marR="5080" indent="-571500">
              <a:lnSpc>
                <a:spcPct val="100600"/>
              </a:lnSpc>
              <a:buFontTx/>
              <a:buChar char="-"/>
            </a:pPr>
            <a:endParaRPr lang="sl-SI" sz="4400" b="1" dirty="0" smtClean="0">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lang="sl-SI" sz="5900" b="1" dirty="0" smtClean="0">
              <a:solidFill>
                <a:srgbClr val="7FC242"/>
              </a:solidFill>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12" name="Slika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8264" y="1482725"/>
            <a:ext cx="4761905" cy="6352381"/>
          </a:xfrm>
          <a:prstGeom prst="rect">
            <a:avLst/>
          </a:prstGeom>
        </p:spPr>
      </p:pic>
      <p:pic>
        <p:nvPicPr>
          <p:cNvPr id="13" name="Slika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1250" y="7426325"/>
            <a:ext cx="5829300" cy="5230277"/>
          </a:xfrm>
          <a:prstGeom prst="rect">
            <a:avLst/>
          </a:prstGeom>
        </p:spPr>
      </p:pic>
      <p:pic>
        <p:nvPicPr>
          <p:cNvPr id="14" name="Slika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17061" y="6664325"/>
            <a:ext cx="1657350" cy="27622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034388" y="2909466"/>
            <a:ext cx="11151262" cy="13025232"/>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Ureditev področja v EZ-1</a:t>
            </a:r>
          </a:p>
          <a:p>
            <a:pPr marL="12700" marR="5080">
              <a:lnSpc>
                <a:spcPct val="100600"/>
              </a:lnSpc>
            </a:pPr>
            <a:endParaRPr lang="sl-SI" sz="5900" b="1" dirty="0">
              <a:solidFill>
                <a:srgbClr val="7FC242"/>
              </a:solidFill>
              <a:latin typeface="Arial"/>
              <a:cs typeface="Arial"/>
            </a:endParaRPr>
          </a:p>
          <a:p>
            <a:pPr marL="12700" marR="5080">
              <a:lnSpc>
                <a:spcPct val="100600"/>
              </a:lnSpc>
            </a:pPr>
            <a:r>
              <a:rPr lang="sl-SI" sz="4400" b="1" dirty="0" smtClean="0">
                <a:latin typeface="Arial"/>
                <a:cs typeface="Arial"/>
              </a:rPr>
              <a:t>552. čl. EZ-1 je uzakonil, da je izvajalec GJS na nepremičninah na katerih se je na dan uveljavitve EZ-1 (22.3.2014) že nahajala infrastruktura iz 462. čl. </a:t>
            </a:r>
            <a:r>
              <a:rPr lang="sl-SI" sz="4400" b="1" u="sng" dirty="0" smtClean="0">
                <a:latin typeface="Arial"/>
                <a:cs typeface="Arial"/>
              </a:rPr>
              <a:t>pridobil služnost v javno korist , </a:t>
            </a:r>
            <a:r>
              <a:rPr lang="sl-SI" sz="4400" b="1" dirty="0" smtClean="0">
                <a:latin typeface="Arial"/>
                <a:cs typeface="Arial"/>
              </a:rPr>
              <a:t>če so izpolnjeni vsi pogoji za priposestvovanje služnosti in je za pridobitev take služnosti izkazana javna korist !</a:t>
            </a:r>
          </a:p>
          <a:p>
            <a:pPr marL="12700" marR="5080">
              <a:lnSpc>
                <a:spcPct val="100600"/>
              </a:lnSpc>
            </a:pPr>
            <a:endParaRPr lang="sl-SI" sz="4400" b="1" u="sng" dirty="0">
              <a:latin typeface="Arial"/>
              <a:cs typeface="Arial"/>
            </a:endParaRPr>
          </a:p>
          <a:p>
            <a:pPr marL="584200" marR="5080" indent="-571500">
              <a:lnSpc>
                <a:spcPct val="100600"/>
              </a:lnSpc>
              <a:buFontTx/>
              <a:buChar char="-"/>
            </a:pPr>
            <a:endParaRPr lang="sl-SI" sz="4400" b="1" u="sng" dirty="0" smtClean="0">
              <a:latin typeface="Arial"/>
              <a:cs typeface="Arial"/>
            </a:endParaRPr>
          </a:p>
          <a:p>
            <a:pPr marL="584200" marR="5080" indent="-571500">
              <a:lnSpc>
                <a:spcPct val="100600"/>
              </a:lnSpc>
              <a:buFontTx/>
              <a:buChar char="-"/>
            </a:pPr>
            <a:endParaRPr lang="sl-SI" sz="4400" b="1" dirty="0" smtClean="0">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lang="sl-SI" sz="5900" b="1" dirty="0" smtClean="0">
              <a:solidFill>
                <a:srgbClr val="7FC242"/>
              </a:solidFill>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2" name="Slika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38050" y="4446249"/>
            <a:ext cx="7463384" cy="4975589"/>
          </a:xfrm>
          <a:prstGeom prst="rect">
            <a:avLst/>
          </a:prstGeom>
        </p:spPr>
      </p:pic>
    </p:spTree>
    <p:extLst>
      <p:ext uri="{BB962C8B-B14F-4D97-AF65-F5344CB8AC3E}">
        <p14:creationId xmlns:p14="http://schemas.microsoft.com/office/powerpoint/2010/main" val="4226772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034388" y="2909466"/>
            <a:ext cx="11151262" cy="11657422"/>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Ureditev področja v EZ-1</a:t>
            </a:r>
          </a:p>
          <a:p>
            <a:pPr marL="12700" marR="5080">
              <a:lnSpc>
                <a:spcPct val="100600"/>
              </a:lnSpc>
            </a:pPr>
            <a:endParaRPr lang="sl-SI" sz="5900" b="1" dirty="0">
              <a:solidFill>
                <a:srgbClr val="7FC242"/>
              </a:solidFill>
              <a:latin typeface="Arial"/>
              <a:cs typeface="Arial"/>
            </a:endParaRPr>
          </a:p>
          <a:p>
            <a:pPr marL="12700" marR="5080">
              <a:lnSpc>
                <a:spcPct val="100600"/>
              </a:lnSpc>
            </a:pPr>
            <a:r>
              <a:rPr lang="sl-SI" sz="4400" b="1" dirty="0" smtClean="0">
                <a:latin typeface="Arial"/>
                <a:cs typeface="Arial"/>
              </a:rPr>
              <a:t>Javno korist  opredeljuje 472 čl. EZ-1, ki  določa, da sta gradnja in prevzem objektov in zemljišč, ki so potrebni za prenos in distribucijo elektrike, zemeljskega plina, distribucijo toplote in oskrbo z drugimi plini.</a:t>
            </a:r>
          </a:p>
          <a:p>
            <a:pPr marL="12700" marR="5080">
              <a:lnSpc>
                <a:spcPct val="100600"/>
              </a:lnSpc>
            </a:pPr>
            <a:endParaRPr lang="sl-SI" sz="4400" b="1" u="sng" dirty="0">
              <a:latin typeface="Arial"/>
              <a:cs typeface="Arial"/>
            </a:endParaRPr>
          </a:p>
          <a:p>
            <a:pPr marL="584200" marR="5080" indent="-571500">
              <a:lnSpc>
                <a:spcPct val="100600"/>
              </a:lnSpc>
              <a:buFontTx/>
              <a:buChar char="-"/>
            </a:pPr>
            <a:endParaRPr lang="sl-SI" sz="4400" b="1" u="sng" dirty="0" smtClean="0">
              <a:latin typeface="Arial"/>
              <a:cs typeface="Arial"/>
            </a:endParaRPr>
          </a:p>
          <a:p>
            <a:pPr marL="584200" marR="5080" indent="-571500">
              <a:lnSpc>
                <a:spcPct val="100600"/>
              </a:lnSpc>
              <a:buFontTx/>
              <a:buChar char="-"/>
            </a:pPr>
            <a:endParaRPr lang="sl-SI" sz="4400" b="1" dirty="0" smtClean="0">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lang="sl-SI" sz="5900" b="1" dirty="0" smtClean="0">
              <a:solidFill>
                <a:srgbClr val="7FC242"/>
              </a:solidFill>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8" name="Slik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63092" y="2092325"/>
            <a:ext cx="6023383" cy="6543675"/>
          </a:xfrm>
          <a:prstGeom prst="rect">
            <a:avLst/>
          </a:prstGeom>
        </p:spPr>
      </p:pic>
      <p:pic>
        <p:nvPicPr>
          <p:cNvPr id="9" name="Slika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0423" y="8264525"/>
            <a:ext cx="7076523" cy="3982640"/>
          </a:xfrm>
          <a:prstGeom prst="rect">
            <a:avLst/>
          </a:prstGeom>
        </p:spPr>
      </p:pic>
    </p:spTree>
    <p:extLst>
      <p:ext uri="{BB962C8B-B14F-4D97-AF65-F5344CB8AC3E}">
        <p14:creationId xmlns:p14="http://schemas.microsoft.com/office/powerpoint/2010/main" val="3129814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034388" y="2909466"/>
            <a:ext cx="11151262" cy="11657422"/>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Ureditev področja v EZ-1</a:t>
            </a:r>
          </a:p>
          <a:p>
            <a:pPr marL="12700" marR="5080">
              <a:lnSpc>
                <a:spcPct val="100600"/>
              </a:lnSpc>
            </a:pPr>
            <a:endParaRPr lang="sl-SI" sz="5900" b="1" dirty="0">
              <a:solidFill>
                <a:srgbClr val="7FC242"/>
              </a:solidFill>
              <a:latin typeface="Arial"/>
              <a:cs typeface="Arial"/>
            </a:endParaRPr>
          </a:p>
          <a:p>
            <a:pPr marL="12700" marR="5080">
              <a:lnSpc>
                <a:spcPct val="100600"/>
              </a:lnSpc>
            </a:pPr>
            <a:r>
              <a:rPr lang="sl-SI" sz="4400" b="1" dirty="0" smtClean="0">
                <a:latin typeface="Arial"/>
                <a:cs typeface="Arial"/>
              </a:rPr>
              <a:t>552 čl. EZ-1, je dal pravno podlago za izvedbo vpisa služnosti, ki je bila priposestvovana na podlagi zakona samega v zemljiško knjigo.</a:t>
            </a:r>
          </a:p>
          <a:p>
            <a:pPr marL="12700" marR="5080">
              <a:lnSpc>
                <a:spcPct val="100600"/>
              </a:lnSpc>
            </a:pPr>
            <a:endParaRPr lang="sl-SI" sz="4400" b="1" dirty="0" smtClean="0">
              <a:latin typeface="Arial"/>
              <a:cs typeface="Arial"/>
            </a:endParaRPr>
          </a:p>
          <a:p>
            <a:pPr marL="12700" marR="5080">
              <a:lnSpc>
                <a:spcPct val="100600"/>
              </a:lnSpc>
            </a:pPr>
            <a:endParaRPr lang="sl-SI" sz="4400" b="1" dirty="0">
              <a:latin typeface="Arial"/>
              <a:cs typeface="Arial"/>
            </a:endParaRPr>
          </a:p>
          <a:p>
            <a:pPr marL="12700" marR="5080">
              <a:lnSpc>
                <a:spcPct val="100600"/>
              </a:lnSpc>
            </a:pPr>
            <a:r>
              <a:rPr lang="sl-SI" sz="4400" b="1" dirty="0" smtClean="0">
                <a:latin typeface="Arial"/>
                <a:cs typeface="Arial"/>
              </a:rPr>
              <a:t> </a:t>
            </a:r>
            <a:endParaRPr lang="sl-SI" sz="4400" b="1" u="sng" dirty="0">
              <a:latin typeface="Arial"/>
              <a:cs typeface="Arial"/>
            </a:endParaRPr>
          </a:p>
          <a:p>
            <a:pPr marL="584200" marR="5080" indent="-571500">
              <a:lnSpc>
                <a:spcPct val="100600"/>
              </a:lnSpc>
              <a:buFontTx/>
              <a:buChar char="-"/>
            </a:pPr>
            <a:endParaRPr lang="sl-SI" sz="4400" b="1" u="sng" dirty="0" smtClean="0">
              <a:latin typeface="Arial"/>
              <a:cs typeface="Arial"/>
            </a:endParaRPr>
          </a:p>
          <a:p>
            <a:pPr marL="584200" marR="5080" indent="-571500">
              <a:lnSpc>
                <a:spcPct val="100600"/>
              </a:lnSpc>
              <a:buFontTx/>
              <a:buChar char="-"/>
            </a:pPr>
            <a:endParaRPr lang="sl-SI" sz="4400" b="1" dirty="0" smtClean="0">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lang="sl-SI" sz="5900" b="1" dirty="0" smtClean="0">
              <a:solidFill>
                <a:srgbClr val="7FC242"/>
              </a:solidFill>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2" name="Slika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96042" y="3768725"/>
            <a:ext cx="7575400" cy="4682840"/>
          </a:xfrm>
          <a:prstGeom prst="rect">
            <a:avLst/>
          </a:prstGeom>
        </p:spPr>
      </p:pic>
    </p:spTree>
    <p:extLst>
      <p:ext uri="{BB962C8B-B14F-4D97-AF65-F5344CB8AC3E}">
        <p14:creationId xmlns:p14="http://schemas.microsoft.com/office/powerpoint/2010/main" val="1324564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034388" y="2909466"/>
            <a:ext cx="11151262" cy="15760853"/>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Sodna praksa</a:t>
            </a:r>
          </a:p>
          <a:p>
            <a:pPr marL="12700" marR="5080">
              <a:lnSpc>
                <a:spcPct val="100600"/>
              </a:lnSpc>
            </a:pPr>
            <a:endParaRPr lang="sl-SI" sz="5900" b="1" dirty="0">
              <a:solidFill>
                <a:srgbClr val="7FC242"/>
              </a:solidFill>
              <a:latin typeface="Arial"/>
              <a:cs typeface="Arial"/>
            </a:endParaRPr>
          </a:p>
          <a:p>
            <a:pPr marL="12700" marR="5080">
              <a:lnSpc>
                <a:spcPct val="100600"/>
              </a:lnSpc>
            </a:pPr>
            <a:r>
              <a:rPr lang="sl-SI" sz="4400" b="1" dirty="0" smtClean="0">
                <a:latin typeface="Arial"/>
                <a:cs typeface="Arial"/>
              </a:rPr>
              <a:t>Inštitut priposestvovanja služnosti in tudi </a:t>
            </a:r>
          </a:p>
          <a:p>
            <a:pPr marL="12700" marR="5080">
              <a:lnSpc>
                <a:spcPct val="100600"/>
              </a:lnSpc>
            </a:pPr>
            <a:r>
              <a:rPr lang="sl-SI" sz="4400" b="1" dirty="0" smtClean="0">
                <a:latin typeface="Arial"/>
                <a:cs typeface="Arial"/>
              </a:rPr>
              <a:t>552 čl. EZ-1, je doživel tudi sodno presojo.</a:t>
            </a:r>
          </a:p>
          <a:p>
            <a:pPr marL="12700" marR="5080">
              <a:lnSpc>
                <a:spcPct val="100600"/>
              </a:lnSpc>
            </a:pPr>
            <a:endParaRPr lang="sl-SI" sz="4400" b="1" dirty="0">
              <a:latin typeface="Arial"/>
              <a:cs typeface="Arial"/>
            </a:endParaRPr>
          </a:p>
          <a:p>
            <a:pPr marL="12700" marR="5080">
              <a:lnSpc>
                <a:spcPct val="100600"/>
              </a:lnSpc>
            </a:pPr>
            <a:r>
              <a:rPr lang="sl-SI" sz="4400" b="1" dirty="0" smtClean="0">
                <a:latin typeface="Arial"/>
                <a:cs typeface="Arial"/>
              </a:rPr>
              <a:t>Predvsem je bilo v ospredju vprašanje (ne)odplačnosti priposestvovane služnosti. Seveda je takšna sodna praksa pomenila nevarnost ogromnih zahtevkov lastnikov zemljišč na katerih se danes nahaja energetska infrastruktura.</a:t>
            </a:r>
          </a:p>
          <a:p>
            <a:pPr marL="12700" marR="5080">
              <a:lnSpc>
                <a:spcPct val="100600"/>
              </a:lnSpc>
            </a:pPr>
            <a:endParaRPr lang="sl-SI" sz="4400" b="1" dirty="0" smtClean="0">
              <a:latin typeface="Arial"/>
              <a:cs typeface="Arial"/>
            </a:endParaRPr>
          </a:p>
          <a:p>
            <a:pPr marL="12700" marR="5080">
              <a:lnSpc>
                <a:spcPct val="100600"/>
              </a:lnSpc>
            </a:pPr>
            <a:endParaRPr lang="sl-SI" sz="4400" b="1" dirty="0">
              <a:latin typeface="Arial"/>
              <a:cs typeface="Arial"/>
            </a:endParaRPr>
          </a:p>
          <a:p>
            <a:pPr marL="12700" marR="5080">
              <a:lnSpc>
                <a:spcPct val="100600"/>
              </a:lnSpc>
            </a:pPr>
            <a:r>
              <a:rPr lang="sl-SI" sz="4400" b="1" dirty="0" smtClean="0">
                <a:latin typeface="Arial"/>
                <a:cs typeface="Arial"/>
              </a:rPr>
              <a:t> </a:t>
            </a:r>
            <a:endParaRPr lang="sl-SI" sz="4400" b="1" u="sng" dirty="0">
              <a:latin typeface="Arial"/>
              <a:cs typeface="Arial"/>
            </a:endParaRPr>
          </a:p>
          <a:p>
            <a:pPr marL="584200" marR="5080" indent="-571500">
              <a:lnSpc>
                <a:spcPct val="100600"/>
              </a:lnSpc>
              <a:buFontTx/>
              <a:buChar char="-"/>
            </a:pPr>
            <a:endParaRPr lang="sl-SI" sz="4400" b="1" u="sng" dirty="0" smtClean="0">
              <a:latin typeface="Arial"/>
              <a:cs typeface="Arial"/>
            </a:endParaRPr>
          </a:p>
          <a:p>
            <a:pPr marL="584200" marR="5080" indent="-571500">
              <a:lnSpc>
                <a:spcPct val="100600"/>
              </a:lnSpc>
              <a:buFontTx/>
              <a:buChar char="-"/>
            </a:pPr>
            <a:endParaRPr lang="sl-SI" sz="4400" b="1" dirty="0" smtClean="0">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lang="sl-SI" sz="5900" b="1" dirty="0" smtClean="0">
              <a:solidFill>
                <a:srgbClr val="7FC242"/>
              </a:solidFill>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1176" y="5216526"/>
            <a:ext cx="7213645" cy="4800600"/>
          </a:xfrm>
          <a:prstGeom prst="rect">
            <a:avLst/>
          </a:prstGeom>
        </p:spPr>
      </p:pic>
      <p:pic>
        <p:nvPicPr>
          <p:cNvPr id="2" name="Slika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055" y="1863725"/>
            <a:ext cx="3810000" cy="2533650"/>
          </a:xfrm>
          <a:prstGeom prst="rect">
            <a:avLst/>
          </a:prstGeom>
        </p:spPr>
      </p:pic>
    </p:spTree>
    <p:extLst>
      <p:ext uri="{BB962C8B-B14F-4D97-AF65-F5344CB8AC3E}">
        <p14:creationId xmlns:p14="http://schemas.microsoft.com/office/powerpoint/2010/main" val="1436239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034388" y="2909466"/>
            <a:ext cx="11151262" cy="18496474"/>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Sodna praksa</a:t>
            </a:r>
          </a:p>
          <a:p>
            <a:pPr marL="12700" marR="5080">
              <a:lnSpc>
                <a:spcPct val="100600"/>
              </a:lnSpc>
            </a:pPr>
            <a:endParaRPr lang="sl-SI" sz="5900" b="1" dirty="0">
              <a:solidFill>
                <a:srgbClr val="7FC242"/>
              </a:solidFill>
              <a:latin typeface="Arial"/>
              <a:cs typeface="Arial"/>
            </a:endParaRPr>
          </a:p>
          <a:p>
            <a:pPr marL="12700" marR="5080">
              <a:lnSpc>
                <a:spcPct val="100600"/>
              </a:lnSpc>
            </a:pPr>
            <a:r>
              <a:rPr lang="sl-SI" sz="4400" dirty="0">
                <a:latin typeface="Arial"/>
                <a:cs typeface="Arial"/>
              </a:rPr>
              <a:t>Vrhovno sodišče je že novembra 2012 izdalo sodbo (II Ips 1022/2008) s katero je pritrdilo stališčem nižjih sodišč, </a:t>
            </a:r>
            <a:r>
              <a:rPr lang="sl-SI" sz="4400" b="1" dirty="0">
                <a:latin typeface="Arial"/>
                <a:cs typeface="Arial"/>
              </a:rPr>
              <a:t>da je priposestvovana služnostna </a:t>
            </a:r>
            <a:r>
              <a:rPr lang="sl-SI" sz="4400" b="1" dirty="0" smtClean="0">
                <a:latin typeface="Arial"/>
                <a:cs typeface="Arial"/>
              </a:rPr>
              <a:t>pravica </a:t>
            </a:r>
            <a:r>
              <a:rPr lang="sl-SI" sz="4400" b="1" dirty="0">
                <a:latin typeface="Arial"/>
                <a:cs typeface="Arial"/>
              </a:rPr>
              <a:t>po vsebini brezplačna</a:t>
            </a:r>
            <a:r>
              <a:rPr lang="sl-SI" sz="4400" dirty="0">
                <a:latin typeface="Arial"/>
                <a:cs typeface="Arial"/>
              </a:rPr>
              <a:t>. Namreč tisti, ki izvršuje služnostno pravico </a:t>
            </a:r>
            <a:r>
              <a:rPr lang="sl-SI" sz="4400" dirty="0" smtClean="0">
                <a:latin typeface="Arial"/>
                <a:cs typeface="Arial"/>
              </a:rPr>
              <a:t>in lastniku v času priposestvovalne dobe ni plačeval ničesar, lastnik pa nikoli ni ničesar zahteval, s potekom priposestvovalne dobe priposestvuje neodplačno služnostno pravico.</a:t>
            </a:r>
            <a:endParaRPr lang="sl-SI" sz="4400" dirty="0">
              <a:latin typeface="Arial"/>
              <a:cs typeface="Arial"/>
            </a:endParaRPr>
          </a:p>
          <a:p>
            <a:pPr marL="12700" marR="5080">
              <a:lnSpc>
                <a:spcPct val="100600"/>
              </a:lnSpc>
            </a:pPr>
            <a:endParaRPr lang="sl-SI" sz="4400" b="1" dirty="0">
              <a:latin typeface="Arial"/>
              <a:cs typeface="Arial"/>
            </a:endParaRPr>
          </a:p>
          <a:p>
            <a:pPr marL="12700" marR="5080">
              <a:lnSpc>
                <a:spcPct val="100600"/>
              </a:lnSpc>
            </a:pPr>
            <a:endParaRPr lang="sl-SI" sz="4400" b="1" dirty="0" smtClean="0">
              <a:latin typeface="Arial"/>
              <a:cs typeface="Arial"/>
            </a:endParaRPr>
          </a:p>
          <a:p>
            <a:pPr marL="12700" marR="5080">
              <a:lnSpc>
                <a:spcPct val="100600"/>
              </a:lnSpc>
            </a:pPr>
            <a:endParaRPr lang="sl-SI" sz="4400" b="1" dirty="0" smtClean="0">
              <a:latin typeface="Arial"/>
              <a:cs typeface="Arial"/>
            </a:endParaRPr>
          </a:p>
          <a:p>
            <a:pPr marL="12700" marR="5080">
              <a:lnSpc>
                <a:spcPct val="100600"/>
              </a:lnSpc>
            </a:pPr>
            <a:endParaRPr lang="sl-SI" sz="4400" b="1" dirty="0" smtClean="0">
              <a:latin typeface="Arial"/>
              <a:cs typeface="Arial"/>
            </a:endParaRPr>
          </a:p>
          <a:p>
            <a:pPr marL="12700" marR="5080">
              <a:lnSpc>
                <a:spcPct val="100600"/>
              </a:lnSpc>
            </a:pPr>
            <a:endParaRPr lang="sl-SI" sz="4400" b="1" dirty="0">
              <a:latin typeface="Arial"/>
              <a:cs typeface="Arial"/>
            </a:endParaRPr>
          </a:p>
          <a:p>
            <a:pPr marL="12700" marR="5080">
              <a:lnSpc>
                <a:spcPct val="100600"/>
              </a:lnSpc>
            </a:pPr>
            <a:r>
              <a:rPr lang="sl-SI" sz="4400" b="1" dirty="0" smtClean="0">
                <a:latin typeface="Arial"/>
                <a:cs typeface="Arial"/>
              </a:rPr>
              <a:t> </a:t>
            </a:r>
            <a:endParaRPr lang="sl-SI" sz="4400" b="1" u="sng" dirty="0">
              <a:latin typeface="Arial"/>
              <a:cs typeface="Arial"/>
            </a:endParaRPr>
          </a:p>
          <a:p>
            <a:pPr marL="584200" marR="5080" indent="-571500">
              <a:lnSpc>
                <a:spcPct val="100600"/>
              </a:lnSpc>
              <a:buFontTx/>
              <a:buChar char="-"/>
            </a:pPr>
            <a:endParaRPr lang="sl-SI" sz="4400" b="1" u="sng" dirty="0" smtClean="0">
              <a:latin typeface="Arial"/>
              <a:cs typeface="Arial"/>
            </a:endParaRPr>
          </a:p>
          <a:p>
            <a:pPr marL="584200" marR="5080" indent="-571500">
              <a:lnSpc>
                <a:spcPct val="100600"/>
              </a:lnSpc>
              <a:buFontTx/>
              <a:buChar char="-"/>
            </a:pPr>
            <a:endParaRPr lang="sl-SI" sz="4400" b="1" dirty="0" smtClean="0">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lang="sl-SI" sz="5900" b="1" dirty="0" smtClean="0">
              <a:solidFill>
                <a:srgbClr val="7FC242"/>
              </a:solidFill>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8" name="Slik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38050" y="4683125"/>
            <a:ext cx="7416354" cy="4946650"/>
          </a:xfrm>
          <a:prstGeom prst="rect">
            <a:avLst/>
          </a:prstGeom>
        </p:spPr>
      </p:pic>
    </p:spTree>
    <p:extLst>
      <p:ext uri="{BB962C8B-B14F-4D97-AF65-F5344CB8AC3E}">
        <p14:creationId xmlns:p14="http://schemas.microsoft.com/office/powerpoint/2010/main" val="1888015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034388" y="2909466"/>
            <a:ext cx="11151262" cy="17128663"/>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Sodna praksa</a:t>
            </a:r>
          </a:p>
          <a:p>
            <a:pPr marL="12700" marR="5080">
              <a:lnSpc>
                <a:spcPct val="100600"/>
              </a:lnSpc>
            </a:pPr>
            <a:endParaRPr lang="sl-SI" sz="5900" b="1" dirty="0">
              <a:solidFill>
                <a:srgbClr val="7FC242"/>
              </a:solidFill>
              <a:latin typeface="Arial"/>
              <a:cs typeface="Arial"/>
            </a:endParaRPr>
          </a:p>
          <a:p>
            <a:pPr marL="12700" marR="5080">
              <a:lnSpc>
                <a:spcPct val="100600"/>
              </a:lnSpc>
            </a:pPr>
            <a:r>
              <a:rPr lang="sl-SI" sz="4400" dirty="0" smtClean="0">
                <a:latin typeface="Arial"/>
                <a:cs typeface="Arial"/>
              </a:rPr>
              <a:t>Tudi po uveljavitvi 552. čl. EZ-1 je Vrhovno </a:t>
            </a:r>
            <a:r>
              <a:rPr lang="sl-SI" sz="4400" dirty="0">
                <a:latin typeface="Arial"/>
                <a:cs typeface="Arial"/>
              </a:rPr>
              <a:t>sodišče </a:t>
            </a:r>
            <a:r>
              <a:rPr lang="sl-SI" sz="4400" dirty="0" smtClean="0">
                <a:latin typeface="Arial"/>
                <a:cs typeface="Arial"/>
              </a:rPr>
              <a:t>novembra 2015 </a:t>
            </a:r>
            <a:r>
              <a:rPr lang="sl-SI" sz="4400" dirty="0">
                <a:latin typeface="Arial"/>
                <a:cs typeface="Arial"/>
              </a:rPr>
              <a:t>izdalo sodbo (II Ips </a:t>
            </a:r>
            <a:r>
              <a:rPr lang="sl-SI" sz="4400" dirty="0" smtClean="0">
                <a:latin typeface="Arial"/>
                <a:cs typeface="Arial"/>
              </a:rPr>
              <a:t>210/2014) </a:t>
            </a:r>
            <a:r>
              <a:rPr lang="sl-SI" sz="4400" dirty="0">
                <a:latin typeface="Arial"/>
                <a:cs typeface="Arial"/>
              </a:rPr>
              <a:t>s katero je </a:t>
            </a:r>
            <a:r>
              <a:rPr lang="sl-SI" sz="4400" dirty="0" smtClean="0">
                <a:latin typeface="Arial"/>
                <a:cs typeface="Arial"/>
              </a:rPr>
              <a:t>zavrnilo zahtevek, da </a:t>
            </a:r>
            <a:r>
              <a:rPr lang="sl-SI" sz="4400" dirty="0" err="1" smtClean="0">
                <a:latin typeface="Arial"/>
                <a:cs typeface="Arial"/>
              </a:rPr>
              <a:t>priposestvovanje</a:t>
            </a:r>
            <a:r>
              <a:rPr lang="sl-SI" sz="4400" dirty="0" smtClean="0">
                <a:latin typeface="Arial"/>
                <a:cs typeface="Arial"/>
              </a:rPr>
              <a:t> v javno korist ni mogoče in da gre za obid instituta razlastitve.</a:t>
            </a:r>
          </a:p>
          <a:p>
            <a:pPr marL="12700" marR="5080">
              <a:lnSpc>
                <a:spcPct val="100600"/>
              </a:lnSpc>
            </a:pPr>
            <a:endParaRPr lang="sl-SI" sz="4400" dirty="0">
              <a:latin typeface="Arial"/>
              <a:cs typeface="Arial"/>
            </a:endParaRPr>
          </a:p>
          <a:p>
            <a:pPr marL="12700" marR="5080">
              <a:lnSpc>
                <a:spcPct val="100600"/>
              </a:lnSpc>
            </a:pPr>
            <a:r>
              <a:rPr lang="sl-SI" sz="4400" dirty="0" smtClean="0">
                <a:latin typeface="Arial"/>
                <a:cs typeface="Arial"/>
              </a:rPr>
              <a:t>S tem se ustvarja enotna sodna praksa, ki izvajalce GJS razbremenjuje groženj plačil uporabnin in odškodnin za že obstoječo infrastrukturo.</a:t>
            </a:r>
            <a:endParaRPr lang="sl-SI" sz="4400" dirty="0">
              <a:latin typeface="Arial"/>
              <a:cs typeface="Arial"/>
            </a:endParaRPr>
          </a:p>
          <a:p>
            <a:pPr marL="12700" marR="5080">
              <a:lnSpc>
                <a:spcPct val="100600"/>
              </a:lnSpc>
            </a:pPr>
            <a:endParaRPr lang="sl-SI" sz="4400" b="1" dirty="0" smtClean="0">
              <a:latin typeface="Arial"/>
              <a:cs typeface="Arial"/>
            </a:endParaRPr>
          </a:p>
          <a:p>
            <a:pPr marL="12700" marR="5080">
              <a:lnSpc>
                <a:spcPct val="100600"/>
              </a:lnSpc>
            </a:pPr>
            <a:endParaRPr lang="sl-SI" sz="4400" b="1" dirty="0" smtClean="0">
              <a:latin typeface="Arial"/>
              <a:cs typeface="Arial"/>
            </a:endParaRPr>
          </a:p>
          <a:p>
            <a:pPr marL="12700" marR="5080">
              <a:lnSpc>
                <a:spcPct val="100600"/>
              </a:lnSpc>
            </a:pPr>
            <a:endParaRPr lang="sl-SI" sz="4400" b="1" dirty="0" smtClean="0">
              <a:latin typeface="Arial"/>
              <a:cs typeface="Arial"/>
            </a:endParaRPr>
          </a:p>
          <a:p>
            <a:pPr marL="12700" marR="5080">
              <a:lnSpc>
                <a:spcPct val="100600"/>
              </a:lnSpc>
            </a:pPr>
            <a:endParaRPr lang="sl-SI" sz="4400" b="1" dirty="0">
              <a:latin typeface="Arial"/>
              <a:cs typeface="Arial"/>
            </a:endParaRPr>
          </a:p>
          <a:p>
            <a:pPr marL="12700" marR="5080">
              <a:lnSpc>
                <a:spcPct val="100600"/>
              </a:lnSpc>
            </a:pPr>
            <a:r>
              <a:rPr lang="sl-SI" sz="4400" b="1" dirty="0" smtClean="0">
                <a:latin typeface="Arial"/>
                <a:cs typeface="Arial"/>
              </a:rPr>
              <a:t> </a:t>
            </a:r>
            <a:endParaRPr lang="sl-SI" sz="4400" b="1" u="sng" dirty="0">
              <a:latin typeface="Arial"/>
              <a:cs typeface="Arial"/>
            </a:endParaRPr>
          </a:p>
          <a:p>
            <a:pPr marL="584200" marR="5080" indent="-571500">
              <a:lnSpc>
                <a:spcPct val="100600"/>
              </a:lnSpc>
              <a:buFontTx/>
              <a:buChar char="-"/>
            </a:pPr>
            <a:endParaRPr lang="sl-SI" sz="4400" b="1" u="sng" dirty="0" smtClean="0">
              <a:latin typeface="Arial"/>
              <a:cs typeface="Arial"/>
            </a:endParaRPr>
          </a:p>
          <a:p>
            <a:pPr marL="584200" marR="5080" indent="-571500">
              <a:lnSpc>
                <a:spcPct val="100600"/>
              </a:lnSpc>
              <a:buFontTx/>
              <a:buChar char="-"/>
            </a:pPr>
            <a:endParaRPr lang="sl-SI" sz="4400" b="1" dirty="0" smtClean="0">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lang="sl-SI" sz="5900" b="1" dirty="0" smtClean="0">
              <a:solidFill>
                <a:srgbClr val="7FC242"/>
              </a:solidFill>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9050" y="4835525"/>
            <a:ext cx="5894259" cy="4420694"/>
          </a:xfrm>
          <a:prstGeom prst="rect">
            <a:avLst/>
          </a:prstGeom>
        </p:spPr>
      </p:pic>
    </p:spTree>
    <p:extLst>
      <p:ext uri="{BB962C8B-B14F-4D97-AF65-F5344CB8AC3E}">
        <p14:creationId xmlns:p14="http://schemas.microsoft.com/office/powerpoint/2010/main" val="3502145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034388" y="2909466"/>
            <a:ext cx="11837062" cy="16444758"/>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Druge aktivnosti</a:t>
            </a:r>
            <a:endParaRPr lang="sl-SI" sz="5900" b="1" dirty="0" smtClean="0">
              <a:solidFill>
                <a:srgbClr val="7FC242"/>
              </a:solidFill>
              <a:latin typeface="Arial"/>
              <a:cs typeface="Arial"/>
            </a:endParaRPr>
          </a:p>
          <a:p>
            <a:pPr marL="12700" marR="5080">
              <a:lnSpc>
                <a:spcPct val="100600"/>
              </a:lnSpc>
            </a:pPr>
            <a:endParaRPr lang="sl-SI" sz="5900" b="1" dirty="0">
              <a:solidFill>
                <a:srgbClr val="7FC242"/>
              </a:solidFill>
              <a:latin typeface="Arial"/>
              <a:cs typeface="Arial"/>
            </a:endParaRPr>
          </a:p>
          <a:p>
            <a:pPr marL="584200" marR="5080" indent="-571500">
              <a:lnSpc>
                <a:spcPct val="100600"/>
              </a:lnSpc>
              <a:buFont typeface="Arial" panose="020B0604020202020204" pitchFamily="34" charset="0"/>
              <a:buChar char="•"/>
            </a:pPr>
            <a:r>
              <a:rPr lang="sl-SI" sz="4400" dirty="0" smtClean="0">
                <a:latin typeface="Arial"/>
                <a:cs typeface="Arial"/>
              </a:rPr>
              <a:t>Pobuda za začetek presoje ustavnosti 78. in 82. čl. EZ-1</a:t>
            </a:r>
          </a:p>
          <a:p>
            <a:pPr marL="584200" marR="5080" indent="-571500">
              <a:lnSpc>
                <a:spcPct val="100600"/>
              </a:lnSpc>
              <a:buFont typeface="Arial" panose="020B0604020202020204" pitchFamily="34" charset="0"/>
              <a:buChar char="•"/>
            </a:pPr>
            <a:endParaRPr lang="sl-SI" sz="4400" dirty="0" smtClean="0">
              <a:latin typeface="Arial"/>
              <a:cs typeface="Arial"/>
            </a:endParaRPr>
          </a:p>
          <a:p>
            <a:pPr marL="584200" marR="5080" indent="-571500">
              <a:lnSpc>
                <a:spcPct val="100600"/>
              </a:lnSpc>
              <a:buFont typeface="Arial" panose="020B0604020202020204" pitchFamily="34" charset="0"/>
              <a:buChar char="•"/>
            </a:pPr>
            <a:r>
              <a:rPr lang="sl-SI" sz="4400" dirty="0" smtClean="0">
                <a:latin typeface="Arial"/>
                <a:cs typeface="Arial"/>
              </a:rPr>
              <a:t>Predlog sprememb Zakon o graditvi objektov</a:t>
            </a:r>
          </a:p>
          <a:p>
            <a:pPr marL="584200" marR="5080" indent="-571500">
              <a:lnSpc>
                <a:spcPct val="100600"/>
              </a:lnSpc>
              <a:buFont typeface="Arial" panose="020B0604020202020204" pitchFamily="34" charset="0"/>
              <a:buChar char="•"/>
            </a:pPr>
            <a:endParaRPr lang="sl-SI" sz="4400" dirty="0">
              <a:latin typeface="Arial"/>
              <a:cs typeface="Arial"/>
            </a:endParaRPr>
          </a:p>
          <a:p>
            <a:pPr marL="584200" marR="5080" indent="-571500">
              <a:lnSpc>
                <a:spcPct val="100600"/>
              </a:lnSpc>
              <a:buFont typeface="Arial" panose="020B0604020202020204" pitchFamily="34" charset="0"/>
              <a:buChar char="•"/>
            </a:pPr>
            <a:r>
              <a:rPr lang="sl-SI" sz="4400" dirty="0" smtClean="0">
                <a:latin typeface="Arial"/>
                <a:cs typeface="Arial"/>
              </a:rPr>
              <a:t>Predlog sprememb Zakona o urejanju okolja</a:t>
            </a:r>
          </a:p>
          <a:p>
            <a:pPr marL="12700" marR="5080">
              <a:lnSpc>
                <a:spcPct val="100600"/>
              </a:lnSpc>
            </a:pPr>
            <a:endParaRPr lang="sl-SI" sz="4400" dirty="0" smtClean="0">
              <a:latin typeface="Arial"/>
              <a:cs typeface="Arial"/>
            </a:endParaRPr>
          </a:p>
          <a:p>
            <a:pPr marL="584200" marR="5080" indent="-571500">
              <a:lnSpc>
                <a:spcPct val="100600"/>
              </a:lnSpc>
              <a:buFont typeface="Arial" panose="020B0604020202020204" pitchFamily="34" charset="0"/>
              <a:buChar char="•"/>
            </a:pPr>
            <a:r>
              <a:rPr lang="sl-SI" sz="4400" dirty="0" smtClean="0">
                <a:latin typeface="Arial"/>
                <a:cs typeface="Arial"/>
              </a:rPr>
              <a:t>Zakon o odpravi posledic naravnih nesreč</a:t>
            </a:r>
          </a:p>
          <a:p>
            <a:pPr marL="584200" marR="5080" indent="-571500">
              <a:lnSpc>
                <a:spcPct val="100600"/>
              </a:lnSpc>
              <a:buFont typeface="Arial" panose="020B0604020202020204" pitchFamily="34" charset="0"/>
              <a:buChar char="•"/>
            </a:pPr>
            <a:endParaRPr lang="sl-SI" sz="4400" dirty="0">
              <a:latin typeface="Arial"/>
              <a:cs typeface="Arial"/>
            </a:endParaRPr>
          </a:p>
          <a:p>
            <a:pPr marL="12700" marR="5080">
              <a:lnSpc>
                <a:spcPct val="100600"/>
              </a:lnSpc>
            </a:pPr>
            <a:endParaRPr lang="sl-SI" sz="4400" b="1" dirty="0" smtClean="0">
              <a:latin typeface="Arial"/>
              <a:cs typeface="Arial"/>
            </a:endParaRPr>
          </a:p>
          <a:p>
            <a:pPr marL="12700" marR="5080">
              <a:lnSpc>
                <a:spcPct val="100600"/>
              </a:lnSpc>
            </a:pPr>
            <a:endParaRPr lang="sl-SI" sz="4400" b="1" dirty="0" smtClean="0">
              <a:latin typeface="Arial"/>
              <a:cs typeface="Arial"/>
            </a:endParaRPr>
          </a:p>
          <a:p>
            <a:pPr marL="12700" marR="5080">
              <a:lnSpc>
                <a:spcPct val="100600"/>
              </a:lnSpc>
            </a:pPr>
            <a:endParaRPr lang="sl-SI" sz="4400" b="1" dirty="0" smtClean="0">
              <a:latin typeface="Arial"/>
              <a:cs typeface="Arial"/>
            </a:endParaRPr>
          </a:p>
          <a:p>
            <a:pPr marL="12700" marR="5080">
              <a:lnSpc>
                <a:spcPct val="100600"/>
              </a:lnSpc>
            </a:pPr>
            <a:endParaRPr lang="sl-SI" sz="4400" b="1" dirty="0">
              <a:latin typeface="Arial"/>
              <a:cs typeface="Arial"/>
            </a:endParaRPr>
          </a:p>
          <a:p>
            <a:pPr marL="12700" marR="5080">
              <a:lnSpc>
                <a:spcPct val="100600"/>
              </a:lnSpc>
            </a:pPr>
            <a:r>
              <a:rPr lang="sl-SI" sz="4400" b="1" dirty="0" smtClean="0">
                <a:latin typeface="Arial"/>
                <a:cs typeface="Arial"/>
              </a:rPr>
              <a:t> </a:t>
            </a:r>
            <a:endParaRPr lang="sl-SI" sz="4400" b="1" u="sng" dirty="0">
              <a:latin typeface="Arial"/>
              <a:cs typeface="Arial"/>
            </a:endParaRPr>
          </a:p>
          <a:p>
            <a:pPr marL="584200" marR="5080" indent="-571500">
              <a:lnSpc>
                <a:spcPct val="100600"/>
              </a:lnSpc>
              <a:buFontTx/>
              <a:buChar char="-"/>
            </a:pPr>
            <a:endParaRPr lang="sl-SI" sz="4400" b="1" u="sng" dirty="0" smtClean="0">
              <a:latin typeface="Arial"/>
              <a:cs typeface="Arial"/>
            </a:endParaRPr>
          </a:p>
          <a:p>
            <a:pPr marL="584200" marR="5080" indent="-571500">
              <a:lnSpc>
                <a:spcPct val="100600"/>
              </a:lnSpc>
              <a:buFontTx/>
              <a:buChar char="-"/>
            </a:pPr>
            <a:endParaRPr lang="sl-SI" sz="4400" b="1" dirty="0" smtClean="0">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lang="sl-SI" sz="5900" b="1" dirty="0" smtClean="0">
              <a:solidFill>
                <a:srgbClr val="7FC242"/>
              </a:solidFill>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8" name="Slik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76250" y="3844925"/>
            <a:ext cx="6392594" cy="5053434"/>
          </a:xfrm>
          <a:prstGeom prst="rect">
            <a:avLst/>
          </a:prstGeom>
        </p:spPr>
      </p:pic>
    </p:spTree>
    <p:extLst>
      <p:ext uri="{BB962C8B-B14F-4D97-AF65-F5344CB8AC3E}">
        <p14:creationId xmlns:p14="http://schemas.microsoft.com/office/powerpoint/2010/main" val="799184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11517984"/>
            <a:ext cx="20093629" cy="617771"/>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7918450" y="1146095"/>
            <a:ext cx="3798460" cy="2745466"/>
          </a:xfrm>
          <a:prstGeom prst="rect">
            <a:avLst/>
          </a:prstGeom>
          <a:blipFill>
            <a:blip r:embed="rId5" cstate="print"/>
            <a:stretch>
              <a:fillRect/>
            </a:stretch>
          </a:blipFill>
        </p:spPr>
        <p:txBody>
          <a:bodyPr wrap="square" lIns="0" tIns="0" rIns="0" bIns="0" rtlCol="0"/>
          <a:lstStyle/>
          <a:p>
            <a:endParaRPr dirty="0"/>
          </a:p>
        </p:txBody>
      </p:sp>
      <p:sp>
        <p:nvSpPr>
          <p:cNvPr id="7" name="Pravokotnik 6"/>
          <p:cNvSpPr/>
          <p:nvPr/>
        </p:nvSpPr>
        <p:spPr>
          <a:xfrm>
            <a:off x="5026025" y="4403067"/>
            <a:ext cx="10052050" cy="3760517"/>
          </a:xfrm>
          <a:prstGeom prst="rect">
            <a:avLst/>
          </a:prstGeom>
        </p:spPr>
        <p:txBody>
          <a:bodyPr>
            <a:spAutoFit/>
          </a:bodyPr>
          <a:lstStyle/>
          <a:p>
            <a:pPr marL="12700" marR="5080" lvl="0">
              <a:lnSpc>
                <a:spcPct val="100600"/>
              </a:lnSpc>
            </a:pPr>
            <a:r>
              <a:rPr lang="sl-SI" sz="5900" b="1" dirty="0">
                <a:solidFill>
                  <a:srgbClr val="4D4D4D"/>
                </a:solidFill>
                <a:latin typeface="Arial"/>
                <a:cs typeface="Arial"/>
              </a:rPr>
              <a:t>Zakonodaja in regulacija – podpora ali </a:t>
            </a:r>
            <a:r>
              <a:rPr lang="sl-SI" sz="5900" b="1" dirty="0" smtClean="0">
                <a:solidFill>
                  <a:srgbClr val="4D4D4D"/>
                </a:solidFill>
                <a:latin typeface="Arial"/>
                <a:cs typeface="Arial"/>
              </a:rPr>
              <a:t>„cokla“ </a:t>
            </a:r>
            <a:r>
              <a:rPr lang="sl-SI" sz="5900" b="1" dirty="0">
                <a:solidFill>
                  <a:srgbClr val="4D4D4D"/>
                </a:solidFill>
                <a:latin typeface="Arial"/>
                <a:cs typeface="Arial"/>
              </a:rPr>
              <a:t>razvoja omrežja za distribucijo električne </a:t>
            </a:r>
            <a:r>
              <a:rPr lang="sl-SI" sz="5900" b="1" dirty="0" smtClean="0">
                <a:solidFill>
                  <a:srgbClr val="4D4D4D"/>
                </a:solidFill>
                <a:latin typeface="Arial"/>
                <a:cs typeface="Arial"/>
              </a:rPr>
              <a:t>energije ?</a:t>
            </a:r>
            <a:endParaRPr lang="sl-SI" sz="5900" dirty="0">
              <a:solidFill>
                <a:prstClr val="black"/>
              </a:solidFill>
              <a:latin typeface="Arial"/>
              <a:cs typeface="Arial"/>
            </a:endParaRPr>
          </a:p>
        </p:txBody>
      </p:sp>
      <p:sp>
        <p:nvSpPr>
          <p:cNvPr id="8" name="Naslov 7"/>
          <p:cNvSpPr>
            <a:spLocks noGrp="1"/>
          </p:cNvSpPr>
          <p:nvPr>
            <p:ph type="ctrTitle"/>
          </p:nvPr>
        </p:nvSpPr>
        <p:spPr>
          <a:xfrm>
            <a:off x="1507806" y="2511759"/>
            <a:ext cx="17088485" cy="2638996"/>
          </a:xfrm>
        </p:spPr>
        <p:txBody>
          <a:bodyPr/>
          <a:lstStyle/>
          <a:p>
            <a:endParaRPr lang="sl-SI" dirty="0"/>
          </a:p>
        </p:txBody>
      </p:sp>
      <p:sp>
        <p:nvSpPr>
          <p:cNvPr id="9" name="Podnaslov 8"/>
          <p:cNvSpPr>
            <a:spLocks noGrp="1"/>
          </p:cNvSpPr>
          <p:nvPr>
            <p:ph type="subTitle" idx="4"/>
          </p:nvPr>
        </p:nvSpPr>
        <p:spPr>
          <a:xfrm>
            <a:off x="5026025" y="8670989"/>
            <a:ext cx="12062459" cy="4339650"/>
          </a:xfrm>
        </p:spPr>
        <p:txBody>
          <a:bodyPr/>
          <a:lstStyle/>
          <a:p>
            <a:r>
              <a:rPr lang="sl-SI" sz="2800" b="1" dirty="0"/>
              <a:t>Delovna </a:t>
            </a:r>
            <a:r>
              <a:rPr lang="sl-SI" sz="2800" b="1" dirty="0" smtClean="0"/>
              <a:t>skupina GIZ </a:t>
            </a:r>
            <a:r>
              <a:rPr lang="sl-SI" sz="2800" b="1" dirty="0"/>
              <a:t>za  pravne in splošne </a:t>
            </a:r>
            <a:r>
              <a:rPr lang="sl-SI" sz="2800" b="1" dirty="0" smtClean="0"/>
              <a:t>zadeve ter </a:t>
            </a:r>
            <a:r>
              <a:rPr lang="sl-SI" sz="2800" b="1" dirty="0"/>
              <a:t>varnost in zdravje pri delu </a:t>
            </a:r>
            <a:endParaRPr lang="sl-SI" sz="2800" b="1" dirty="0" smtClean="0"/>
          </a:p>
          <a:p>
            <a:r>
              <a:rPr lang="sl-SI" sz="2800" b="1" dirty="0" smtClean="0"/>
              <a:t>Mitja </a:t>
            </a:r>
            <a:r>
              <a:rPr lang="sl-SI" sz="2800" b="1" dirty="0"/>
              <a:t>BREZNIK, Elektro Ljubljana, d.d.</a:t>
            </a:r>
          </a:p>
          <a:p>
            <a:r>
              <a:rPr lang="sl-SI" sz="2800" b="1" dirty="0" smtClean="0"/>
              <a:t>Mira </a:t>
            </a:r>
            <a:r>
              <a:rPr lang="sl-SI" sz="2800" b="1" dirty="0"/>
              <a:t>LAH, Elektro Primorska, d.d.</a:t>
            </a:r>
          </a:p>
          <a:p>
            <a:r>
              <a:rPr lang="sl-SI" sz="2800" b="1" dirty="0" smtClean="0"/>
              <a:t>Nino </a:t>
            </a:r>
            <a:r>
              <a:rPr lang="sl-SI" sz="2800" b="1" dirty="0"/>
              <a:t>MALETIČ, Elektro Celje, d.d.</a:t>
            </a:r>
          </a:p>
          <a:p>
            <a:r>
              <a:rPr lang="sl-SI" sz="2800" b="1" dirty="0" smtClean="0"/>
              <a:t>Mateja </a:t>
            </a:r>
            <a:r>
              <a:rPr lang="sl-SI" sz="2800" b="1" dirty="0"/>
              <a:t>NADIŽAR SVET, Elektro Gorenjska, d.d.</a:t>
            </a:r>
          </a:p>
          <a:p>
            <a:r>
              <a:rPr lang="sl-SI" sz="2800" b="1" dirty="0" smtClean="0"/>
              <a:t>Tatjana </a:t>
            </a:r>
            <a:r>
              <a:rPr lang="sl-SI" sz="2800" b="1" dirty="0"/>
              <a:t>VOGRINEC BURGAR, Elektro Maribor, d.d.</a:t>
            </a:r>
          </a:p>
          <a:p>
            <a:endParaRPr lang="sl-SI" sz="2400" dirty="0"/>
          </a:p>
          <a:p>
            <a:endParaRPr lang="sl-SI" dirty="0" smtClean="0"/>
          </a:p>
          <a:p>
            <a:endParaRPr lang="sl-SI" dirty="0"/>
          </a:p>
          <a:p>
            <a:endParaRPr lang="sl-SI" dirty="0" smtClean="0"/>
          </a:p>
          <a:p>
            <a:endParaRPr lang="sl-SI" dirty="0"/>
          </a:p>
          <a:p>
            <a:endParaRPr lang="sl-SI" dirty="0"/>
          </a:p>
        </p:txBody>
      </p:sp>
    </p:spTree>
    <p:extLst>
      <p:ext uri="{BB962C8B-B14F-4D97-AF65-F5344CB8AC3E}">
        <p14:creationId xmlns:p14="http://schemas.microsoft.com/office/powerpoint/2010/main" val="2289854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034388" y="2909466"/>
            <a:ext cx="11151262" cy="15760853"/>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Za zaključek</a:t>
            </a:r>
          </a:p>
          <a:p>
            <a:pPr marL="12700" marR="5080">
              <a:lnSpc>
                <a:spcPct val="100600"/>
              </a:lnSpc>
            </a:pPr>
            <a:endParaRPr lang="sl-SI" sz="5900" b="1" dirty="0">
              <a:solidFill>
                <a:srgbClr val="7FC242"/>
              </a:solidFill>
              <a:latin typeface="Arial"/>
              <a:cs typeface="Arial"/>
            </a:endParaRPr>
          </a:p>
          <a:p>
            <a:pPr marL="12700" marR="5080">
              <a:lnSpc>
                <a:spcPct val="100600"/>
              </a:lnSpc>
            </a:pPr>
            <a:r>
              <a:rPr lang="sl-SI" sz="4400" b="1" dirty="0" smtClean="0">
                <a:latin typeface="Arial"/>
                <a:cs typeface="Arial"/>
              </a:rPr>
              <a:t>Distribucijska podjetja posamično ali pa skupno v okviru GIZ distribucije EE predstavljamo stroko in znanje, ki lahko pristojnim državnim institucijam nudi podporo pri pripravi področne zakonodaje in s tem pomembno prispevajo k učinkovitem delovanju gospodarske javne službe.</a:t>
            </a:r>
            <a:endParaRPr lang="sl-SI" sz="4400" b="1" dirty="0">
              <a:latin typeface="Arial"/>
              <a:cs typeface="Arial"/>
            </a:endParaRPr>
          </a:p>
          <a:p>
            <a:pPr marL="12700" marR="5080">
              <a:lnSpc>
                <a:spcPct val="100600"/>
              </a:lnSpc>
            </a:pPr>
            <a:endParaRPr lang="sl-SI" sz="4400" b="1" dirty="0" smtClean="0">
              <a:latin typeface="Arial"/>
              <a:cs typeface="Arial"/>
            </a:endParaRPr>
          </a:p>
          <a:p>
            <a:pPr marL="12700" marR="5080">
              <a:lnSpc>
                <a:spcPct val="100600"/>
              </a:lnSpc>
            </a:pPr>
            <a:endParaRPr lang="sl-SI" sz="4400" b="1" dirty="0" smtClean="0">
              <a:latin typeface="Arial"/>
              <a:cs typeface="Arial"/>
            </a:endParaRPr>
          </a:p>
          <a:p>
            <a:pPr marL="12700" marR="5080">
              <a:lnSpc>
                <a:spcPct val="100600"/>
              </a:lnSpc>
            </a:pPr>
            <a:endParaRPr lang="sl-SI" sz="4400" b="1" dirty="0" smtClean="0">
              <a:latin typeface="Arial"/>
              <a:cs typeface="Arial"/>
            </a:endParaRPr>
          </a:p>
          <a:p>
            <a:pPr marL="12700" marR="5080">
              <a:lnSpc>
                <a:spcPct val="100600"/>
              </a:lnSpc>
            </a:pPr>
            <a:endParaRPr lang="sl-SI" sz="4400" b="1" dirty="0">
              <a:latin typeface="Arial"/>
              <a:cs typeface="Arial"/>
            </a:endParaRPr>
          </a:p>
          <a:p>
            <a:pPr marL="12700" marR="5080">
              <a:lnSpc>
                <a:spcPct val="100600"/>
              </a:lnSpc>
            </a:pPr>
            <a:r>
              <a:rPr lang="sl-SI" sz="4400" b="1" dirty="0" smtClean="0">
                <a:latin typeface="Arial"/>
                <a:cs typeface="Arial"/>
              </a:rPr>
              <a:t> </a:t>
            </a:r>
            <a:endParaRPr lang="sl-SI" sz="4400" b="1" u="sng" dirty="0">
              <a:latin typeface="Arial"/>
              <a:cs typeface="Arial"/>
            </a:endParaRPr>
          </a:p>
          <a:p>
            <a:pPr marL="584200" marR="5080" indent="-571500">
              <a:lnSpc>
                <a:spcPct val="100600"/>
              </a:lnSpc>
              <a:buFontTx/>
              <a:buChar char="-"/>
            </a:pPr>
            <a:endParaRPr lang="sl-SI" sz="4400" b="1" u="sng" dirty="0" smtClean="0">
              <a:latin typeface="Arial"/>
              <a:cs typeface="Arial"/>
            </a:endParaRPr>
          </a:p>
          <a:p>
            <a:pPr marL="584200" marR="5080" indent="-571500">
              <a:lnSpc>
                <a:spcPct val="100600"/>
              </a:lnSpc>
              <a:buFontTx/>
              <a:buChar char="-"/>
            </a:pPr>
            <a:endParaRPr lang="sl-SI" sz="4400" b="1" dirty="0" smtClean="0">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lang="sl-SI" sz="5900" b="1" dirty="0" smtClean="0">
              <a:solidFill>
                <a:srgbClr val="7FC242"/>
              </a:solidFill>
              <a:latin typeface="Arial"/>
              <a:cs typeface="Arial"/>
            </a:endParaRPr>
          </a:p>
          <a:p>
            <a:pPr marL="12700" marR="5080">
              <a:lnSpc>
                <a:spcPct val="100600"/>
              </a:lnSpc>
            </a:pPr>
            <a:endParaRPr lang="sl-SI" sz="5900" b="1" dirty="0">
              <a:solidFill>
                <a:srgbClr val="7FC242"/>
              </a:solidFill>
              <a:latin typeface="Arial"/>
              <a:cs typeface="Arial"/>
            </a:endParaRPr>
          </a:p>
          <a:p>
            <a:pPr marL="12700" marR="5080">
              <a:lnSpc>
                <a:spcPct val="100600"/>
              </a:lnSpc>
            </a:pP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2" name="Slika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4250" y="4911725"/>
            <a:ext cx="7229246" cy="5105400"/>
          </a:xfrm>
          <a:prstGeom prst="rect">
            <a:avLst/>
          </a:prstGeom>
        </p:spPr>
      </p:pic>
    </p:spTree>
    <p:extLst>
      <p:ext uri="{BB962C8B-B14F-4D97-AF65-F5344CB8AC3E}">
        <p14:creationId xmlns:p14="http://schemas.microsoft.com/office/powerpoint/2010/main" val="2389414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60850" y="10228523"/>
            <a:ext cx="18492522" cy="907941"/>
          </a:xfrm>
        </p:spPr>
        <p:txBody>
          <a:bodyPr/>
          <a:lstStyle/>
          <a:p>
            <a:r>
              <a:rPr lang="sl-SI" dirty="0" smtClean="0">
                <a:solidFill>
                  <a:schemeClr val="tx2">
                    <a:lumMod val="60000"/>
                    <a:lumOff val="40000"/>
                  </a:schemeClr>
                </a:solidFill>
              </a:rPr>
              <a:t>HVALA ZA VAŠO POZORNOST !</a:t>
            </a:r>
            <a:endParaRPr lang="sl-SI" dirty="0">
              <a:solidFill>
                <a:schemeClr val="tx2">
                  <a:lumMod val="60000"/>
                  <a:lumOff val="40000"/>
                </a:schemeClr>
              </a:solidFill>
            </a:endParaRPr>
          </a:p>
        </p:txBody>
      </p:sp>
      <p:sp>
        <p:nvSpPr>
          <p:cNvPr id="3" name="Označba mesta besedila 2"/>
          <p:cNvSpPr>
            <a:spLocks noGrp="1"/>
          </p:cNvSpPr>
          <p:nvPr>
            <p:ph type="body" idx="1"/>
          </p:nvPr>
        </p:nvSpPr>
        <p:spPr>
          <a:xfrm>
            <a:off x="1034388" y="5630798"/>
            <a:ext cx="18035322" cy="276999"/>
          </a:xfrm>
        </p:spPr>
        <p:txBody>
          <a:bodyPr/>
          <a:lstStyle/>
          <a:p>
            <a:endParaRPr lang="sl-SI"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777" y="1101725"/>
            <a:ext cx="12406543" cy="8751203"/>
          </a:xfrm>
          <a:prstGeom prst="rect">
            <a:avLst/>
          </a:prstGeom>
        </p:spPr>
      </p:pic>
    </p:spTree>
    <p:extLst>
      <p:ext uri="{BB962C8B-B14F-4D97-AF65-F5344CB8AC3E}">
        <p14:creationId xmlns:p14="http://schemas.microsoft.com/office/powerpoint/2010/main" val="1488313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047088" y="4789507"/>
            <a:ext cx="18022622" cy="5816977"/>
          </a:xfrm>
          <a:prstGeom prst="rect">
            <a:avLst/>
          </a:prstGeom>
        </p:spPr>
        <p:txBody>
          <a:bodyPr vert="horz" wrap="square" lIns="0" tIns="0" rIns="0" bIns="0" rtlCol="0">
            <a:spAutoFit/>
          </a:bodyPr>
          <a:lstStyle/>
          <a:p>
            <a:endParaRPr lang="sl-SI" sz="5400" dirty="0" smtClean="0"/>
          </a:p>
          <a:p>
            <a:r>
              <a:rPr lang="sl-SI" sz="5400" dirty="0" smtClean="0"/>
              <a:t>Energetski </a:t>
            </a:r>
            <a:r>
              <a:rPr lang="sl-SI" sz="5400" dirty="0"/>
              <a:t>zakon (EZ-1, Ur. l. RS, št</a:t>
            </a:r>
            <a:r>
              <a:rPr lang="sl-SI" sz="5400" dirty="0" smtClean="0"/>
              <a:t>. 17/2014</a:t>
            </a:r>
            <a:r>
              <a:rPr lang="sl-SI" sz="5400" dirty="0"/>
              <a:t>), ki je začel veljati 22. marca 2014, </a:t>
            </a:r>
            <a:r>
              <a:rPr lang="sl-SI" sz="5400" dirty="0" smtClean="0"/>
              <a:t>je celoten </a:t>
            </a:r>
            <a:r>
              <a:rPr lang="sl-SI" sz="5400" dirty="0"/>
              <a:t>energetski sistem osvežil s </a:t>
            </a:r>
            <a:r>
              <a:rPr lang="sl-SI" sz="5400" dirty="0" smtClean="0"/>
              <a:t>kar nekaj </a:t>
            </a:r>
            <a:r>
              <a:rPr lang="sl-SI" sz="5400" dirty="0"/>
              <a:t>pomembnimi spremembami, </a:t>
            </a:r>
            <a:r>
              <a:rPr lang="sl-SI" sz="5400" dirty="0" smtClean="0"/>
              <a:t>med </a:t>
            </a:r>
            <a:r>
              <a:rPr lang="pl-PL" sz="5400" dirty="0" smtClean="0"/>
              <a:t>drugim </a:t>
            </a:r>
            <a:r>
              <a:rPr lang="pl-PL" sz="5400" dirty="0"/>
              <a:t>tudi z nekaterimi pravnimi novostmi</a:t>
            </a:r>
            <a:r>
              <a:rPr lang="pl-PL" sz="5400" dirty="0" smtClean="0"/>
              <a:t>, </a:t>
            </a:r>
            <a:r>
              <a:rPr lang="sl-SI" sz="5400" dirty="0" smtClean="0"/>
              <a:t>ki </a:t>
            </a:r>
            <a:r>
              <a:rPr lang="sl-SI" sz="5400" dirty="0"/>
              <a:t>so z vidika poslovanja </a:t>
            </a:r>
            <a:r>
              <a:rPr lang="sl-SI" sz="5400" dirty="0" smtClean="0"/>
              <a:t>energetskih </a:t>
            </a:r>
            <a:r>
              <a:rPr lang="pl-PL" sz="5400" dirty="0" smtClean="0"/>
              <a:t>podjetij </a:t>
            </a:r>
            <a:r>
              <a:rPr lang="pl-PL" sz="5400" dirty="0"/>
              <a:t>korak naprej pri </a:t>
            </a:r>
            <a:r>
              <a:rPr lang="pl-PL" sz="5400" dirty="0" smtClean="0"/>
              <a:t>razumevanju </a:t>
            </a:r>
            <a:r>
              <a:rPr lang="sl-SI" sz="5400" dirty="0" smtClean="0"/>
              <a:t>pomena </a:t>
            </a:r>
            <a:r>
              <a:rPr lang="sl-SI" sz="5400" dirty="0"/>
              <a:t>in načina gradnje ter </a:t>
            </a:r>
            <a:r>
              <a:rPr lang="sl-SI" sz="5400" dirty="0" smtClean="0"/>
              <a:t>vzdrževanja elektroenergetske </a:t>
            </a:r>
            <a:r>
              <a:rPr lang="sl-SI" sz="5400" dirty="0"/>
              <a:t>infrastrukture.</a:t>
            </a:r>
            <a:endParaRPr sz="5400" dirty="0">
              <a:latin typeface="Arial"/>
              <a:cs typeface="Arial"/>
            </a:endParaRPr>
          </a:p>
        </p:txBody>
      </p:sp>
      <p:sp>
        <p:nvSpPr>
          <p:cNvPr id="5" name="object 5"/>
          <p:cNvSpPr txBox="1">
            <a:spLocks noGrp="1"/>
          </p:cNvSpPr>
          <p:nvPr>
            <p:ph type="title"/>
          </p:nvPr>
        </p:nvSpPr>
        <p:spPr>
          <a:xfrm>
            <a:off x="1034388" y="2909466"/>
            <a:ext cx="18035322" cy="907941"/>
          </a:xfrm>
        </p:spPr>
        <p:txBody>
          <a:bodyPr/>
          <a:lstStyle/>
          <a:p>
            <a:r>
              <a:rPr lang="sl-SI" dirty="0" smtClean="0"/>
              <a:t>ENERGETSKI ZAKON (EZ-1)</a:t>
            </a:r>
            <a:endParaRPr lang="sl-SI"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1026" name="Picture 2" descr="https://yuliduryat.files.wordpress.com/2014/06/20939-zakon-sud-paragraf-clanok.jpg?w=47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14450" y="1427181"/>
            <a:ext cx="4476750" cy="3362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047088" y="4789507"/>
            <a:ext cx="18022622" cy="5816977"/>
          </a:xfrm>
          <a:prstGeom prst="rect">
            <a:avLst/>
          </a:prstGeom>
        </p:spPr>
        <p:txBody>
          <a:bodyPr vert="horz" wrap="square" lIns="0" tIns="0" rIns="0" bIns="0" rtlCol="0">
            <a:spAutoFit/>
          </a:bodyPr>
          <a:lstStyle/>
          <a:p>
            <a:r>
              <a:rPr lang="sl-SI" sz="5400" dirty="0" smtClean="0"/>
              <a:t>NIMBY – ang. NOT IN MAY BACK YARD</a:t>
            </a:r>
          </a:p>
          <a:p>
            <a:endParaRPr lang="sl-SI" sz="5400" b="1" dirty="0" smtClean="0"/>
          </a:p>
          <a:p>
            <a:r>
              <a:rPr lang="sl-SI" sz="5400" b="1" dirty="0" smtClean="0"/>
              <a:t>Ne </a:t>
            </a:r>
            <a:r>
              <a:rPr lang="sl-SI" sz="5400" b="1" dirty="0"/>
              <a:t>na mojem </a:t>
            </a:r>
            <a:r>
              <a:rPr lang="sl-SI" sz="5400" b="1" dirty="0" smtClean="0"/>
              <a:t>dvorišču - </a:t>
            </a:r>
            <a:r>
              <a:rPr lang="sl-SI" sz="5400" dirty="0" smtClean="0"/>
              <a:t>je </a:t>
            </a:r>
            <a:r>
              <a:rPr lang="sl-SI" sz="5400" dirty="0"/>
              <a:t>slabšalni izraz za nasprotovanje lokalnega prebivalstva k predlogom nosilcev in izvajalcev novih projektov, ki neposredno posegajo v </a:t>
            </a:r>
            <a:r>
              <a:rPr lang="sl-SI" sz="5400" dirty="0" err="1"/>
              <a:t>okoljsko</a:t>
            </a:r>
            <a:r>
              <a:rPr lang="sl-SI" sz="5400" dirty="0"/>
              <a:t> in prostorsko ureditev v njihovi bližini. Prebivalci verjamejo, da so spremembe in razvoj v družbi potrebni, vendar tega ne želijo v svoji bližini. </a:t>
            </a:r>
            <a:endParaRPr lang="sl-SI" sz="5400" dirty="0" smtClean="0"/>
          </a:p>
        </p:txBody>
      </p:sp>
      <p:sp>
        <p:nvSpPr>
          <p:cNvPr id="5" name="object 5"/>
          <p:cNvSpPr txBox="1">
            <a:spLocks noGrp="1"/>
          </p:cNvSpPr>
          <p:nvPr>
            <p:ph type="title"/>
          </p:nvPr>
        </p:nvSpPr>
        <p:spPr>
          <a:xfrm>
            <a:off x="1034388" y="2909466"/>
            <a:ext cx="18035322" cy="907941"/>
          </a:xfrm>
        </p:spPr>
        <p:txBody>
          <a:bodyPr/>
          <a:lstStyle/>
          <a:p>
            <a:r>
              <a:rPr lang="sl-SI" dirty="0" smtClean="0"/>
              <a:t>SINDROM „NIMBY“</a:t>
            </a:r>
            <a:endParaRPr lang="sl-SI"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3" name="Slika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5450" y="1482725"/>
            <a:ext cx="3784959" cy="3815239"/>
          </a:xfrm>
          <a:prstGeom prst="rect">
            <a:avLst/>
          </a:prstGeom>
        </p:spPr>
      </p:pic>
    </p:spTree>
    <p:extLst>
      <p:ext uri="{BB962C8B-B14F-4D97-AF65-F5344CB8AC3E}">
        <p14:creationId xmlns:p14="http://schemas.microsoft.com/office/powerpoint/2010/main" val="901839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997558" y="5548948"/>
            <a:ext cx="18022622" cy="8710077"/>
          </a:xfrm>
          <a:prstGeom prst="rect">
            <a:avLst/>
          </a:prstGeom>
        </p:spPr>
        <p:txBody>
          <a:bodyPr vert="horz" wrap="square" lIns="0" tIns="0" rIns="0" bIns="0" rtlCol="0">
            <a:spAutoFit/>
          </a:bodyPr>
          <a:lstStyle/>
          <a:p>
            <a:pPr marL="685800" indent="-685800">
              <a:buFont typeface="Arial" panose="020B0604020202020204" pitchFamily="34" charset="0"/>
              <a:buChar char="•"/>
            </a:pPr>
            <a:r>
              <a:rPr lang="sl-SI" sz="3600" dirty="0"/>
              <a:t>Civilna iniciativa </a:t>
            </a:r>
            <a:r>
              <a:rPr lang="sl-SI" sz="3600" dirty="0" smtClean="0"/>
              <a:t>za </a:t>
            </a:r>
            <a:r>
              <a:rPr lang="sl-SI" sz="3600" dirty="0"/>
              <a:t>vkop načrtovanega daljnovoda RTP Bršljin - RTP </a:t>
            </a:r>
            <a:r>
              <a:rPr lang="sl-SI" sz="3600" dirty="0" err="1"/>
              <a:t>Gotna</a:t>
            </a:r>
            <a:r>
              <a:rPr lang="sl-SI" sz="3600" dirty="0"/>
              <a:t> vas </a:t>
            </a:r>
            <a:r>
              <a:rPr lang="sl-SI" sz="3600" dirty="0" smtClean="0"/>
              <a:t>.</a:t>
            </a:r>
            <a:endParaRPr lang="sl-SI" sz="3600" dirty="0"/>
          </a:p>
          <a:p>
            <a:pPr marL="685800" indent="-685800">
              <a:buFont typeface="Arial" panose="020B0604020202020204" pitchFamily="34" charset="0"/>
              <a:buChar char="•"/>
            </a:pPr>
            <a:r>
              <a:rPr lang="sl-SI" sz="3600" dirty="0"/>
              <a:t>Krajani Renč odločno nasprotujejo, da bi dvojni 110-kilovoltni daljnovod Gorica-Divača skozi Renče zgradili po </a:t>
            </a:r>
            <a:r>
              <a:rPr lang="sl-SI" sz="3600" dirty="0" smtClean="0"/>
              <a:t>zraku</a:t>
            </a:r>
          </a:p>
          <a:p>
            <a:pPr marL="685800" indent="-685800">
              <a:buFont typeface="Arial" panose="020B0604020202020204" pitchFamily="34" charset="0"/>
              <a:buChar char="•"/>
            </a:pPr>
            <a:r>
              <a:rPr lang="sl-SI" sz="3600" dirty="0"/>
              <a:t>Civilna iniciativa za okolju prijazno izgradnjo daljnovoda med Mursko Soboto in Mačkovci </a:t>
            </a:r>
          </a:p>
          <a:p>
            <a:pPr marL="685800" indent="-685800">
              <a:buFont typeface="Arial" panose="020B0604020202020204" pitchFamily="34" charset="0"/>
              <a:buChar char="•"/>
            </a:pPr>
            <a:r>
              <a:rPr lang="sl-SI" sz="3600" dirty="0" smtClean="0"/>
              <a:t>Na </a:t>
            </a:r>
            <a:r>
              <a:rPr lang="sl-SI" sz="3600" dirty="0"/>
              <a:t>posvetovalnem referendumu v Krajevni skupnosti Senožeče se je dobrih 58 </a:t>
            </a:r>
            <a:r>
              <a:rPr lang="sl-SI" sz="3600" dirty="0" smtClean="0"/>
              <a:t>%krajanov </a:t>
            </a:r>
            <a:r>
              <a:rPr lang="sl-SI" sz="3600" dirty="0"/>
              <a:t>izreklo proti umestitvi vetrnih elektrarn na območju Senožeč</a:t>
            </a:r>
            <a:r>
              <a:rPr lang="sl-SI" sz="3600" dirty="0" smtClean="0"/>
              <a:t>.</a:t>
            </a:r>
          </a:p>
          <a:p>
            <a:pPr marL="685800" indent="-685800">
              <a:buFont typeface="Arial" panose="020B0604020202020204" pitchFamily="34" charset="0"/>
              <a:buChar char="•"/>
            </a:pPr>
            <a:r>
              <a:rPr lang="sl-SI" sz="3600" dirty="0"/>
              <a:t>Peticija proti severni varianti daljnovoda Divača-Beričevo, po kateri naj bi obstoječi 220kV daljnovod zamenjali z 2x400kV daljnovodom</a:t>
            </a:r>
            <a:r>
              <a:rPr lang="sl-SI" sz="3600" dirty="0" smtClean="0"/>
              <a:t>.</a:t>
            </a:r>
          </a:p>
          <a:p>
            <a:pPr marL="685800" indent="-685800">
              <a:buFont typeface="Arial" panose="020B0604020202020204" pitchFamily="34" charset="0"/>
              <a:buChar char="•"/>
            </a:pPr>
            <a:r>
              <a:rPr lang="sl-SI" sz="3600" dirty="0"/>
              <a:t>Civilna iniciativa proti južni trasi daljnovoda Beričevo-Divača predala prek tri tisoč </a:t>
            </a:r>
            <a:r>
              <a:rPr lang="sl-SI" sz="3600" dirty="0" smtClean="0"/>
              <a:t>podpisov.</a:t>
            </a:r>
          </a:p>
          <a:p>
            <a:pPr marL="685800" indent="-685800">
              <a:buFont typeface="Arial" panose="020B0604020202020204" pitchFamily="34" charset="0"/>
              <a:buChar char="•"/>
            </a:pPr>
            <a:r>
              <a:rPr lang="sl-SI" sz="3600" dirty="0"/>
              <a:t>Civilna pobuda Ljutomer-Ormož preprečuje gradnjo </a:t>
            </a:r>
            <a:r>
              <a:rPr lang="sl-SI" sz="3600" dirty="0"/>
              <a:t>daljnovoda</a:t>
            </a:r>
            <a:r>
              <a:rPr lang="it-IT" sz="3600" dirty="0"/>
              <a:t> 2 x 400 </a:t>
            </a:r>
            <a:r>
              <a:rPr lang="sl-SI" sz="3600" dirty="0" smtClean="0"/>
              <a:t>kV</a:t>
            </a:r>
            <a:r>
              <a:rPr lang="it-IT" sz="3600" dirty="0" smtClean="0"/>
              <a:t> </a:t>
            </a:r>
            <a:r>
              <a:rPr lang="it-IT" sz="3600" dirty="0" err="1"/>
              <a:t>med</a:t>
            </a:r>
            <a:r>
              <a:rPr lang="it-IT" sz="3600" dirty="0"/>
              <a:t> </a:t>
            </a:r>
            <a:endParaRPr lang="sl-SI" sz="3600" dirty="0" smtClean="0"/>
          </a:p>
          <a:p>
            <a:r>
              <a:rPr lang="sl-SI" sz="3600" dirty="0" smtClean="0"/>
              <a:t>      </a:t>
            </a:r>
            <a:r>
              <a:rPr lang="it-IT" sz="3600" dirty="0" err="1" smtClean="0"/>
              <a:t>Pincami</a:t>
            </a:r>
            <a:r>
              <a:rPr lang="it-IT" sz="3600" dirty="0" smtClean="0"/>
              <a:t> </a:t>
            </a:r>
            <a:r>
              <a:rPr lang="it-IT" sz="3600" dirty="0"/>
              <a:t>in </a:t>
            </a:r>
            <a:r>
              <a:rPr lang="it-IT" sz="3600" dirty="0" err="1"/>
              <a:t>Cirkovcami</a:t>
            </a:r>
            <a:r>
              <a:rPr lang="it-IT" sz="3600" dirty="0"/>
              <a:t> </a:t>
            </a:r>
            <a:endParaRPr lang="sl-SI" sz="3600" dirty="0" smtClean="0"/>
          </a:p>
          <a:p>
            <a:pPr marL="685800" indent="-685800">
              <a:buFont typeface="Arial" panose="020B0604020202020204" pitchFamily="34" charset="0"/>
              <a:buChar char="•"/>
            </a:pPr>
            <a:r>
              <a:rPr lang="sl-SI" sz="3600" dirty="0"/>
              <a:t>Proti HE na Muri zdaj tudi s civilno </a:t>
            </a:r>
            <a:r>
              <a:rPr lang="sl-SI" sz="3600" dirty="0" smtClean="0"/>
              <a:t>iniciativo ……………….</a:t>
            </a:r>
            <a:endParaRPr lang="sl-SI" sz="3600" dirty="0"/>
          </a:p>
          <a:p>
            <a:endParaRPr lang="sl-SI" sz="4000" dirty="0" smtClean="0"/>
          </a:p>
          <a:p>
            <a:endParaRPr lang="sl-SI" sz="4000" dirty="0"/>
          </a:p>
          <a:p>
            <a:endParaRPr lang="sl-SI" sz="5400" dirty="0" smtClean="0"/>
          </a:p>
        </p:txBody>
      </p:sp>
      <p:sp>
        <p:nvSpPr>
          <p:cNvPr id="5" name="object 5"/>
          <p:cNvSpPr txBox="1">
            <a:spLocks noGrp="1"/>
          </p:cNvSpPr>
          <p:nvPr>
            <p:ph type="title"/>
          </p:nvPr>
        </p:nvSpPr>
        <p:spPr>
          <a:xfrm>
            <a:off x="1034388" y="2909466"/>
            <a:ext cx="18035322" cy="1815882"/>
          </a:xfrm>
        </p:spPr>
        <p:txBody>
          <a:bodyPr/>
          <a:lstStyle/>
          <a:p>
            <a:r>
              <a:rPr lang="sl-SI" dirty="0" smtClean="0"/>
              <a:t>PRIMERI „NIMBY-jev“</a:t>
            </a:r>
            <a:br>
              <a:rPr lang="sl-SI" dirty="0" smtClean="0"/>
            </a:br>
            <a:r>
              <a:rPr lang="sl-SI" dirty="0" smtClean="0"/>
              <a:t>V ENERGETIKI</a:t>
            </a:r>
            <a:endParaRPr lang="sl-SI" dirty="0"/>
          </a:p>
        </p:txBody>
      </p:sp>
      <p:sp>
        <p:nvSpPr>
          <p:cNvPr id="6" name="object 6"/>
          <p:cNvSpPr/>
          <p:nvPr/>
        </p:nvSpPr>
        <p:spPr>
          <a:xfrm>
            <a:off x="17138650" y="11236325"/>
            <a:ext cx="1568768" cy="770384"/>
          </a:xfrm>
          <a:prstGeom prst="rect">
            <a:avLst/>
          </a:prstGeom>
          <a:blipFill>
            <a:blip r:embed="rId4" cstate="print"/>
            <a:stretch>
              <a:fillRect/>
            </a:stretch>
          </a:blipFill>
        </p:spPr>
        <p:txBody>
          <a:bodyPr wrap="square" lIns="0" tIns="0" rIns="0" bIns="0" rtlCol="0"/>
          <a:lstStyle/>
          <a:p>
            <a:endParaRPr dirty="0"/>
          </a:p>
        </p:txBody>
      </p:sp>
      <p:pic>
        <p:nvPicPr>
          <p:cNvPr id="8" name="Slik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6891" y="1013310"/>
            <a:ext cx="8665735" cy="4535638"/>
          </a:xfrm>
          <a:prstGeom prst="rect">
            <a:avLst/>
          </a:prstGeom>
        </p:spPr>
      </p:pic>
    </p:spTree>
    <p:extLst>
      <p:ext uri="{BB962C8B-B14F-4D97-AF65-F5344CB8AC3E}">
        <p14:creationId xmlns:p14="http://schemas.microsoft.com/office/powerpoint/2010/main" val="1094759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034388" y="4378325"/>
            <a:ext cx="18022622" cy="6647974"/>
          </a:xfrm>
          <a:prstGeom prst="rect">
            <a:avLst/>
          </a:prstGeom>
        </p:spPr>
        <p:txBody>
          <a:bodyPr vert="horz" wrap="square" lIns="0" tIns="0" rIns="0" bIns="0" rtlCol="0">
            <a:spAutoFit/>
          </a:bodyPr>
          <a:lstStyle/>
          <a:p>
            <a:r>
              <a:rPr lang="sl-SI" sz="5400" dirty="0" smtClean="0"/>
              <a:t>Pravica lastnika nepremičnine izvrševati za njene potrebe določena dejanja na tuji nepremičnini ali zahtevati od lastnika služeče stvari, da opušča nekatera dejanja, ki bi jih sicer imel pravico izvrševati na svoji nepremičnini (</a:t>
            </a:r>
            <a:r>
              <a:rPr lang="sl-SI" sz="5400" b="1" dirty="0" smtClean="0"/>
              <a:t>prava stvarna služnost</a:t>
            </a:r>
            <a:r>
              <a:rPr lang="sl-SI" sz="5400" dirty="0" smtClean="0"/>
              <a:t>).</a:t>
            </a:r>
          </a:p>
          <a:p>
            <a:endParaRPr lang="sl-SI" sz="5400" dirty="0">
              <a:latin typeface="Arial"/>
              <a:cs typeface="Arial"/>
            </a:endParaRPr>
          </a:p>
          <a:p>
            <a:r>
              <a:rPr lang="sl-SI" sz="5400" dirty="0"/>
              <a:t>Zakon pa pozna tudi tako imenovano </a:t>
            </a:r>
            <a:r>
              <a:rPr lang="sl-SI" sz="5400" b="1" dirty="0"/>
              <a:t>nepravo stvarno služnost</a:t>
            </a:r>
            <a:r>
              <a:rPr lang="sl-SI" sz="5400" dirty="0"/>
              <a:t>,</a:t>
            </a:r>
          </a:p>
          <a:p>
            <a:r>
              <a:rPr lang="sl-SI" sz="5400" dirty="0"/>
              <a:t>ki se ustanavlja v korist določene osebe in ne vsakokratnega </a:t>
            </a:r>
            <a:r>
              <a:rPr lang="sl-SI" sz="5400" dirty="0" smtClean="0"/>
              <a:t>lastnika gospodujočega zemljišča.</a:t>
            </a:r>
            <a:endParaRPr sz="5400" dirty="0"/>
          </a:p>
        </p:txBody>
      </p:sp>
      <p:sp>
        <p:nvSpPr>
          <p:cNvPr id="5" name="object 5"/>
          <p:cNvSpPr txBox="1">
            <a:spLocks noGrp="1"/>
          </p:cNvSpPr>
          <p:nvPr>
            <p:ph type="title"/>
          </p:nvPr>
        </p:nvSpPr>
        <p:spPr>
          <a:xfrm>
            <a:off x="1034388" y="2909466"/>
            <a:ext cx="18035322" cy="907941"/>
          </a:xfrm>
        </p:spPr>
        <p:txBody>
          <a:bodyPr/>
          <a:lstStyle/>
          <a:p>
            <a:r>
              <a:rPr lang="sl-SI" dirty="0" smtClean="0"/>
              <a:t>SLUŽNOSTI - pojem</a:t>
            </a:r>
            <a:endParaRPr lang="sl-SI"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606136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047088" y="4530725"/>
            <a:ext cx="18022622" cy="6093976"/>
          </a:xfrm>
          <a:prstGeom prst="rect">
            <a:avLst/>
          </a:prstGeom>
        </p:spPr>
        <p:txBody>
          <a:bodyPr vert="horz" wrap="square" lIns="0" tIns="0" rIns="0" bIns="0" rtlCol="0">
            <a:spAutoFit/>
          </a:bodyPr>
          <a:lstStyle/>
          <a:p>
            <a:pPr marL="685800" indent="-685800">
              <a:buFont typeface="Arial" panose="020B0604020202020204" pitchFamily="34" charset="0"/>
              <a:buChar char="•"/>
            </a:pPr>
            <a:r>
              <a:rPr lang="sl-SI" sz="5400" dirty="0" smtClean="0"/>
              <a:t>Priposestvovanje je pravni institut, s pomočjo katerega lahko kdo, ki ni bil lastnik določene stvari, pod določenimi pogoji to postane.</a:t>
            </a:r>
          </a:p>
          <a:p>
            <a:endParaRPr lang="sl-SI" sz="2400" dirty="0" smtClean="0"/>
          </a:p>
          <a:p>
            <a:pPr marL="685800" indent="-685800">
              <a:buFont typeface="Arial" panose="020B0604020202020204" pitchFamily="34" charset="0"/>
              <a:buChar char="•"/>
            </a:pPr>
            <a:r>
              <a:rPr lang="sl-SI" sz="5400" dirty="0" smtClean="0"/>
              <a:t>Priposestvovati je mogoče tako </a:t>
            </a:r>
            <a:r>
              <a:rPr lang="sl-SI" sz="5400" b="1" dirty="0" smtClean="0"/>
              <a:t>premičnine</a:t>
            </a:r>
            <a:r>
              <a:rPr lang="sl-SI" sz="5400" dirty="0" smtClean="0"/>
              <a:t> kot </a:t>
            </a:r>
            <a:r>
              <a:rPr lang="sl-SI" sz="5400" b="1" dirty="0" smtClean="0"/>
              <a:t>nepremičnine</a:t>
            </a:r>
          </a:p>
          <a:p>
            <a:endParaRPr lang="sl-SI" sz="2400" dirty="0" smtClean="0"/>
          </a:p>
          <a:p>
            <a:pPr marL="685800" indent="-685800">
              <a:buFont typeface="Arial" panose="020B0604020202020204" pitchFamily="34" charset="0"/>
              <a:buChar char="•"/>
            </a:pPr>
            <a:r>
              <a:rPr lang="sl-SI" sz="5400" dirty="0" smtClean="0"/>
              <a:t>Priposestvovalec je lahko </a:t>
            </a:r>
            <a:r>
              <a:rPr lang="sl-SI" sz="5400" b="1" dirty="0" smtClean="0"/>
              <a:t>fizična</a:t>
            </a:r>
            <a:r>
              <a:rPr lang="sl-SI" sz="5400" dirty="0" smtClean="0"/>
              <a:t> ali </a:t>
            </a:r>
            <a:r>
              <a:rPr lang="sl-SI" sz="5400" b="1" dirty="0" smtClean="0"/>
              <a:t>pravna</a:t>
            </a:r>
            <a:r>
              <a:rPr lang="sl-SI" sz="5400" dirty="0" smtClean="0"/>
              <a:t> oseba.</a:t>
            </a:r>
          </a:p>
          <a:p>
            <a:endParaRPr lang="sl-SI" sz="2400" dirty="0" smtClean="0"/>
          </a:p>
          <a:p>
            <a:pPr marL="685800" indent="-685800">
              <a:buFont typeface="Arial" panose="020B0604020202020204" pitchFamily="34" charset="0"/>
              <a:buChar char="•"/>
            </a:pPr>
            <a:r>
              <a:rPr lang="sl-SI" sz="5400" dirty="0" smtClean="0"/>
              <a:t>Priposestvovati pa je mogoče tudi služnosti.</a:t>
            </a:r>
            <a:endParaRPr sz="5400" dirty="0"/>
          </a:p>
        </p:txBody>
      </p:sp>
      <p:sp>
        <p:nvSpPr>
          <p:cNvPr id="5" name="object 5"/>
          <p:cNvSpPr txBox="1">
            <a:spLocks noGrp="1"/>
          </p:cNvSpPr>
          <p:nvPr>
            <p:ph type="title"/>
          </p:nvPr>
        </p:nvSpPr>
        <p:spPr>
          <a:xfrm>
            <a:off x="1034388" y="2909466"/>
            <a:ext cx="18035322" cy="907941"/>
          </a:xfrm>
        </p:spPr>
        <p:txBody>
          <a:bodyPr/>
          <a:lstStyle/>
          <a:p>
            <a:r>
              <a:rPr lang="sl-SI" dirty="0" smtClean="0"/>
              <a:t>PRIPOSESTVOVANJE</a:t>
            </a:r>
            <a:endParaRPr lang="sl-SI"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16212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260850" y="4683125"/>
            <a:ext cx="15266062" cy="5070619"/>
          </a:xfrm>
          <a:prstGeom prst="rect">
            <a:avLst/>
          </a:prstGeom>
        </p:spPr>
        <p:txBody>
          <a:bodyPr vert="horz" wrap="square" lIns="0" tIns="0" rIns="0" bIns="0" rtlCol="0">
            <a:spAutoFit/>
          </a:bodyPr>
          <a:lstStyle/>
          <a:p>
            <a:pPr marL="332105" indent="-319405">
              <a:lnSpc>
                <a:spcPct val="100000"/>
              </a:lnSpc>
              <a:buClr>
                <a:srgbClr val="0098DD"/>
              </a:buClr>
              <a:buFont typeface="Arial"/>
              <a:buChar char="-"/>
              <a:tabLst>
                <a:tab pos="332740" algn="l"/>
              </a:tabLst>
            </a:pPr>
            <a:endParaRPr lang="sl-SI" sz="4100" spc="-5" dirty="0" smtClean="0">
              <a:latin typeface="Arial"/>
              <a:cs typeface="Arial"/>
            </a:endParaRPr>
          </a:p>
          <a:p>
            <a:pPr marL="12700">
              <a:lnSpc>
                <a:spcPct val="100000"/>
              </a:lnSpc>
              <a:buClr>
                <a:srgbClr val="0098DD"/>
              </a:buClr>
              <a:tabLst>
                <a:tab pos="332740" algn="l"/>
              </a:tabLst>
            </a:pPr>
            <a:r>
              <a:rPr lang="sl-SI" sz="4400" dirty="0" smtClean="0">
                <a:latin typeface="TimesNewRomanPSMT"/>
              </a:rPr>
              <a:t>Lastniška posest</a:t>
            </a:r>
          </a:p>
          <a:p>
            <a:pPr marL="755650" indent="-742950">
              <a:lnSpc>
                <a:spcPct val="100000"/>
              </a:lnSpc>
              <a:buClr>
                <a:srgbClr val="0098DD"/>
              </a:buClr>
              <a:buFont typeface="+mj-lt"/>
              <a:buAutoNum type="arabicPeriod"/>
              <a:tabLst>
                <a:tab pos="332740" algn="l"/>
              </a:tabLst>
            </a:pPr>
            <a:endParaRPr lang="sl-SI" sz="4400" dirty="0">
              <a:latin typeface="TimesNewRomanPSMT"/>
            </a:endParaRPr>
          </a:p>
          <a:p>
            <a:pPr marL="12700">
              <a:lnSpc>
                <a:spcPct val="100000"/>
              </a:lnSpc>
              <a:buClr>
                <a:srgbClr val="0098DD"/>
              </a:buClr>
              <a:tabLst>
                <a:tab pos="332740" algn="l"/>
              </a:tabLst>
            </a:pPr>
            <a:r>
              <a:rPr lang="sl-SI" sz="4400" dirty="0">
                <a:latin typeface="TimesNewRomanPSMT"/>
              </a:rPr>
              <a:t>Dobrovernost </a:t>
            </a:r>
            <a:r>
              <a:rPr lang="sl-SI" sz="4400" dirty="0" smtClean="0">
                <a:latin typeface="TimesNewRomanPSMT"/>
              </a:rPr>
              <a:t>posestnika</a:t>
            </a:r>
          </a:p>
          <a:p>
            <a:pPr marL="755650" indent="-742950">
              <a:lnSpc>
                <a:spcPct val="100000"/>
              </a:lnSpc>
              <a:buClr>
                <a:srgbClr val="0098DD"/>
              </a:buClr>
              <a:buFont typeface="+mj-lt"/>
              <a:buAutoNum type="arabicPeriod"/>
              <a:tabLst>
                <a:tab pos="332740" algn="l"/>
              </a:tabLst>
            </a:pPr>
            <a:endParaRPr lang="sl-SI" sz="4400" dirty="0">
              <a:latin typeface="TimesNewRomanPSMT"/>
            </a:endParaRPr>
          </a:p>
          <a:p>
            <a:pPr marL="12700">
              <a:lnSpc>
                <a:spcPct val="100000"/>
              </a:lnSpc>
              <a:buClr>
                <a:srgbClr val="0098DD"/>
              </a:buClr>
              <a:tabLst>
                <a:tab pos="332740" algn="l"/>
              </a:tabLst>
            </a:pPr>
            <a:r>
              <a:rPr lang="sl-SI" sz="4400" dirty="0">
                <a:latin typeface="TimesNewRomanPSMT"/>
              </a:rPr>
              <a:t>Potek časa (priposestvovalna doba)</a:t>
            </a:r>
            <a:endParaRPr sz="4400" dirty="0">
              <a:latin typeface="TimesNewRomanPSMT"/>
            </a:endParaRPr>
          </a:p>
          <a:p>
            <a:pPr marL="12700">
              <a:lnSpc>
                <a:spcPct val="100000"/>
              </a:lnSpc>
              <a:spcBef>
                <a:spcPts val="3325"/>
              </a:spcBef>
              <a:buClr>
                <a:srgbClr val="0098DD"/>
              </a:buClr>
              <a:tabLst>
                <a:tab pos="332740" algn="l"/>
              </a:tabLst>
            </a:pPr>
            <a:endParaRPr sz="4100" dirty="0">
              <a:latin typeface="Arial"/>
              <a:cs typeface="Arial"/>
            </a:endParaRPr>
          </a:p>
        </p:txBody>
      </p:sp>
      <p:sp>
        <p:nvSpPr>
          <p:cNvPr id="5" name="object 5"/>
          <p:cNvSpPr txBox="1">
            <a:spLocks noGrp="1"/>
          </p:cNvSpPr>
          <p:nvPr>
            <p:ph type="title"/>
          </p:nvPr>
        </p:nvSpPr>
        <p:spPr>
          <a:xfrm>
            <a:off x="1034388" y="2909466"/>
            <a:ext cx="18035322" cy="907941"/>
          </a:xfrm>
        </p:spPr>
        <p:txBody>
          <a:bodyPr/>
          <a:lstStyle/>
          <a:p>
            <a:r>
              <a:rPr lang="sl-SI" dirty="0" smtClean="0"/>
              <a:t>POGOJI ZA PRIPOSESTVOVANJE</a:t>
            </a:r>
            <a:endParaRPr lang="sl-SI" dirty="0"/>
          </a:p>
        </p:txBody>
      </p:sp>
      <p:sp>
        <p:nvSpPr>
          <p:cNvPr id="8" name="Označba mesta besedila 7"/>
          <p:cNvSpPr>
            <a:spLocks noGrp="1"/>
          </p:cNvSpPr>
          <p:nvPr>
            <p:ph type="body" idx="1"/>
          </p:nvPr>
        </p:nvSpPr>
        <p:spPr>
          <a:xfrm>
            <a:off x="1212850" y="4059885"/>
            <a:ext cx="18035322" cy="1570914"/>
          </a:xfrm>
        </p:spPr>
        <p:txBody>
          <a:bodyPr/>
          <a:lstStyle/>
          <a:p>
            <a:pPr marL="342900" indent="-342900">
              <a:buFont typeface="+mj-lt"/>
              <a:buAutoNum type="arabicPeriod"/>
            </a:pPr>
            <a:endParaRPr lang="sl-SI"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7210" y="2909466"/>
            <a:ext cx="4762500" cy="4762500"/>
          </a:xfrm>
          <a:prstGeom prst="rect">
            <a:avLst/>
          </a:prstGeom>
        </p:spPr>
      </p:pic>
    </p:spTree>
    <p:extLst>
      <p:ext uri="{BB962C8B-B14F-4D97-AF65-F5344CB8AC3E}">
        <p14:creationId xmlns:p14="http://schemas.microsoft.com/office/powerpoint/2010/main" val="3835559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034388" y="4274338"/>
            <a:ext cx="17475862" cy="6424836"/>
          </a:xfrm>
          <a:prstGeom prst="rect">
            <a:avLst/>
          </a:prstGeom>
        </p:spPr>
        <p:txBody>
          <a:bodyPr vert="horz" wrap="square" lIns="0" tIns="0" rIns="0" bIns="0" rtlCol="0">
            <a:spAutoFit/>
          </a:bodyPr>
          <a:lstStyle/>
          <a:p>
            <a:pPr marL="332105" indent="-319405">
              <a:lnSpc>
                <a:spcPct val="100000"/>
              </a:lnSpc>
              <a:buClr>
                <a:srgbClr val="0098DD"/>
              </a:buClr>
              <a:buFont typeface="Arial"/>
              <a:buChar char="-"/>
              <a:tabLst>
                <a:tab pos="332740" algn="l"/>
              </a:tabLst>
            </a:pPr>
            <a:endParaRPr lang="sl-SI" sz="4100" spc="-5" dirty="0" smtClean="0">
              <a:solidFill>
                <a:srgbClr val="6D6E71"/>
              </a:solidFill>
              <a:latin typeface="Arial"/>
              <a:cs typeface="Arial"/>
            </a:endParaRPr>
          </a:p>
          <a:p>
            <a:r>
              <a:rPr lang="fi-FI" sz="4400" b="0" u="none" strike="noStrike" baseline="0" dirty="0" smtClean="0">
                <a:solidFill>
                  <a:srgbClr val="231F20"/>
                </a:solidFill>
                <a:latin typeface="TimesNewRomanPS-ItalicMT"/>
              </a:rPr>
              <a:t>Stvar lahko priposestvuje le tisti, ki jo ima v posesti, kar pomeni,</a:t>
            </a:r>
          </a:p>
          <a:p>
            <a:r>
              <a:rPr lang="sl-SI" sz="4400" b="0" u="none" strike="noStrike" baseline="0" dirty="0" smtClean="0">
                <a:solidFill>
                  <a:srgbClr val="231F20"/>
                </a:solidFill>
                <a:latin typeface="TimesNewRomanPS-ItalicMT"/>
              </a:rPr>
              <a:t>da izvaja dejansko oblast nad stvarjo (jo uporablja, na ali v njej živi,</a:t>
            </a:r>
          </a:p>
          <a:p>
            <a:r>
              <a:rPr lang="sl-SI" sz="4400" b="0" u="none" strike="noStrike" baseline="0" dirty="0" smtClean="0">
                <a:solidFill>
                  <a:srgbClr val="231F20"/>
                </a:solidFill>
                <a:latin typeface="TimesNewRomanPS-ItalicMT"/>
              </a:rPr>
              <a:t> po njej vozi ipd.).</a:t>
            </a:r>
          </a:p>
          <a:p>
            <a:endParaRPr lang="sl-SI" sz="4400" dirty="0">
              <a:solidFill>
                <a:srgbClr val="231F20"/>
              </a:solidFill>
              <a:latin typeface="TimesNewRomanPS-ItalicMT"/>
            </a:endParaRPr>
          </a:p>
          <a:p>
            <a:r>
              <a:rPr lang="pl-PL" sz="4400" b="0" u="none" strike="noStrike" baseline="0" dirty="0" smtClean="0">
                <a:solidFill>
                  <a:srgbClr val="231F20"/>
                </a:solidFill>
                <a:latin typeface="TimesNewRomanPS-ItalicMT"/>
              </a:rPr>
              <a:t>Dodaten pogoj je, da gre za lastniško </a:t>
            </a:r>
            <a:r>
              <a:rPr lang="sl-SI" sz="4400" b="0" u="none" strike="noStrike" baseline="0" dirty="0" smtClean="0">
                <a:solidFill>
                  <a:srgbClr val="231F20"/>
                </a:solidFill>
                <a:latin typeface="TimesNewRomanPS-ItalicMT"/>
              </a:rPr>
              <a:t>posest, da ima torej stvar v posesti, kot da je njegova. To </a:t>
            </a:r>
            <a:r>
              <a:rPr lang="pl-PL" sz="4400" b="0" u="none" strike="noStrike" baseline="0" dirty="0" smtClean="0">
                <a:solidFill>
                  <a:srgbClr val="231F20"/>
                </a:solidFill>
                <a:latin typeface="TimesNewRomanPS-ItalicMT"/>
              </a:rPr>
              <a:t>pomeni, da denimo najemnik </a:t>
            </a:r>
          </a:p>
          <a:p>
            <a:r>
              <a:rPr lang="pl-PL" sz="4400" b="0" u="none" strike="noStrike" baseline="0" dirty="0" smtClean="0">
                <a:solidFill>
                  <a:srgbClr val="231F20"/>
                </a:solidFill>
                <a:latin typeface="TimesNewRomanPS-ItalicMT"/>
              </a:rPr>
              <a:t>ni lastniški posestnik in </a:t>
            </a:r>
            <a:r>
              <a:rPr lang="it-IT" sz="4400" b="0" u="none" strike="noStrike" baseline="0" dirty="0" smtClean="0">
                <a:solidFill>
                  <a:srgbClr val="231F20"/>
                </a:solidFill>
                <a:latin typeface="TimesNewRomanPS-ItalicMT"/>
              </a:rPr>
              <a:t>zato stvari ne more priposestvovati.</a:t>
            </a:r>
            <a:endParaRPr lang="sl-SI" sz="4400" dirty="0">
              <a:solidFill>
                <a:srgbClr val="231F20"/>
              </a:solidFill>
              <a:latin typeface="TimesNewRomanPSMT"/>
            </a:endParaRPr>
          </a:p>
          <a:p>
            <a:pPr marL="12700">
              <a:lnSpc>
                <a:spcPct val="100000"/>
              </a:lnSpc>
              <a:spcBef>
                <a:spcPts val="3325"/>
              </a:spcBef>
              <a:buClr>
                <a:srgbClr val="0098DD"/>
              </a:buClr>
              <a:tabLst>
                <a:tab pos="332740" algn="l"/>
              </a:tabLst>
            </a:pPr>
            <a:endParaRPr sz="4100" dirty="0">
              <a:latin typeface="Arial"/>
              <a:cs typeface="Arial"/>
            </a:endParaRPr>
          </a:p>
        </p:txBody>
      </p:sp>
      <p:sp>
        <p:nvSpPr>
          <p:cNvPr id="5" name="object 5"/>
          <p:cNvSpPr txBox="1">
            <a:spLocks noGrp="1"/>
          </p:cNvSpPr>
          <p:nvPr>
            <p:ph type="title"/>
          </p:nvPr>
        </p:nvSpPr>
        <p:spPr>
          <a:xfrm>
            <a:off x="1034388" y="2909466"/>
            <a:ext cx="18035322" cy="907941"/>
          </a:xfrm>
        </p:spPr>
        <p:txBody>
          <a:bodyPr/>
          <a:lstStyle/>
          <a:p>
            <a:r>
              <a:rPr lang="sl-SI" dirty="0"/>
              <a:t>Lastniška posest</a:t>
            </a:r>
          </a:p>
        </p:txBody>
      </p:sp>
      <p:sp>
        <p:nvSpPr>
          <p:cNvPr id="8" name="Označba mesta besedila 7"/>
          <p:cNvSpPr>
            <a:spLocks noGrp="1"/>
          </p:cNvSpPr>
          <p:nvPr>
            <p:ph type="body" idx="1"/>
          </p:nvPr>
        </p:nvSpPr>
        <p:spPr>
          <a:xfrm>
            <a:off x="1034388" y="4149726"/>
            <a:ext cx="18035322" cy="76199"/>
          </a:xfrm>
        </p:spPr>
        <p:txBody>
          <a:bodyPr/>
          <a:lstStyle/>
          <a:p>
            <a:pPr marL="342900" indent="-342900">
              <a:buFont typeface="+mj-lt"/>
              <a:buAutoNum type="arabicPeriod"/>
            </a:pPr>
            <a:endParaRPr lang="sl-SI"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397933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676</TotalTime>
  <Words>1127</Words>
  <Application>Microsoft Office PowerPoint</Application>
  <PresentationFormat>Po meri</PresentationFormat>
  <Paragraphs>198</Paragraphs>
  <Slides>21</Slides>
  <Notes>20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21</vt:i4>
      </vt:variant>
    </vt:vector>
  </HeadingPairs>
  <TitlesOfParts>
    <vt:vector size="27" baseType="lpstr">
      <vt:lpstr>Arial</vt:lpstr>
      <vt:lpstr>Arial Narrow</vt:lpstr>
      <vt:lpstr>Calibri</vt:lpstr>
      <vt:lpstr>TimesNewRomanPS-ItalicMT</vt:lpstr>
      <vt:lpstr>TimesNewRomanPSMT</vt:lpstr>
      <vt:lpstr>Office Theme</vt:lpstr>
      <vt:lpstr>PowerPointova predstavitev</vt:lpstr>
      <vt:lpstr>PowerPointova predstavitev</vt:lpstr>
      <vt:lpstr>ENERGETSKI ZAKON (EZ-1)</vt:lpstr>
      <vt:lpstr>SINDROM „NIMBY“</vt:lpstr>
      <vt:lpstr>PRIMERI „NIMBY-jev“ V ENERGETIKI</vt:lpstr>
      <vt:lpstr>SLUŽNOSTI - pojem</vt:lpstr>
      <vt:lpstr>PRIPOSESTVOVANJE</vt:lpstr>
      <vt:lpstr>POGOJI ZA PRIPOSESTVOVANJE</vt:lpstr>
      <vt:lpstr>Lastniška posest</vt:lpstr>
      <vt:lpstr>Dobrovernost posestnika</vt:lpstr>
      <vt:lpstr>Priposestvovalna doba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HVALA ZA VAŠO POZORNOST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Maletić Nino</dc:creator>
  <cp:lastModifiedBy>Maletić Nino</cp:lastModifiedBy>
  <cp:revision>32</cp:revision>
  <dcterms:created xsi:type="dcterms:W3CDTF">2016-03-15T13:36:37Z</dcterms:created>
  <dcterms:modified xsi:type="dcterms:W3CDTF">2016-04-04T07:50:50Z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2016-03-15T00:00:00Z</vt:filetime>
  </property>
  <property fmtid="{D5CDD505-2E9C-101B-9397-08002B2CF9AE}" pid="3" name="LastSaved">
    <vt:filetime>2016-03-15T00:00:00Z</vt:filetime>
  </property>
</Properties>
</file>